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Agrandir Bold" charset="1" panose="00000800000000000000"/>
      <p:regular r:id="rId46"/>
    </p:embeddedFont>
    <p:embeddedFont>
      <p:font typeface="Agrandir" charset="1" panose="00000500000000000000"/>
      <p:regular r:id="rId47"/>
    </p:embeddedFont>
    <p:embeddedFont>
      <p:font typeface="Canva Sans Bold" charset="1" panose="020B0803030501040103"/>
      <p:regular r:id="rId48"/>
    </p:embeddedFont>
    <p:embeddedFont>
      <p:font typeface="Canva Sans" charset="1" panose="020B05030305010401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33452" y="-1797179"/>
            <a:ext cx="15735219" cy="13881357"/>
          </a:xfrm>
          <a:prstGeom prst="rect">
            <a:avLst/>
          </a:prstGeom>
        </p:spPr>
      </p:pic>
      <p:sp>
        <p:nvSpPr>
          <p:cNvPr name="TextBox 3" id="3"/>
          <p:cNvSpPr txBox="true"/>
          <p:nvPr/>
        </p:nvSpPr>
        <p:spPr>
          <a:xfrm rot="0">
            <a:off x="3000871" y="3102451"/>
            <a:ext cx="12286259" cy="3853498"/>
          </a:xfrm>
          <a:prstGeom prst="rect">
            <a:avLst/>
          </a:prstGeom>
        </p:spPr>
        <p:txBody>
          <a:bodyPr anchor="t" rtlCol="false" tIns="0" lIns="0" bIns="0" rIns="0">
            <a:spAutoFit/>
          </a:bodyPr>
          <a:lstStyle/>
          <a:p>
            <a:pPr algn="ctr">
              <a:lnSpc>
                <a:spcPts val="13667"/>
              </a:lnSpc>
            </a:pPr>
            <a:r>
              <a:rPr lang="en-US" b="true" sz="12425">
                <a:gradFill>
                  <a:gsLst>
                    <a:gs pos="0">
                      <a:srgbClr val="7B2D9F">
                        <a:alpha val="100000"/>
                      </a:srgbClr>
                    </a:gs>
                    <a:gs pos="100000">
                      <a:srgbClr val="FDD82E">
                        <a:alpha val="100000"/>
                      </a:srgbClr>
                    </a:gs>
                  </a:gsLst>
                  <a:lin ang="5400000"/>
                </a:gradFill>
                <a:latin typeface="Agrandir Bold"/>
                <a:ea typeface="Agrandir Bold"/>
                <a:cs typeface="Agrandir Bold"/>
                <a:sym typeface="Agrandir Bold"/>
              </a:rPr>
              <a:t>ENIVRONMENT SENSORS</a:t>
            </a:r>
          </a:p>
        </p:txBody>
      </p:sp>
      <p:pic>
        <p:nvPicPr>
          <p:cNvPr name="Picture 4" id="4"/>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
        <p:nvSpPr>
          <p:cNvPr name="TextBox 6" id="6"/>
          <p:cNvSpPr txBox="true"/>
          <p:nvPr/>
        </p:nvSpPr>
        <p:spPr>
          <a:xfrm rot="0">
            <a:off x="3000871" y="3102451"/>
            <a:ext cx="12286259" cy="3853498"/>
          </a:xfrm>
          <a:prstGeom prst="rect">
            <a:avLst/>
          </a:prstGeom>
        </p:spPr>
        <p:txBody>
          <a:bodyPr anchor="t" rtlCol="false" tIns="0" lIns="0" bIns="0" rIns="0">
            <a:spAutoFit/>
          </a:bodyPr>
          <a:lstStyle/>
          <a:p>
            <a:pPr algn="ctr">
              <a:lnSpc>
                <a:spcPts val="13667"/>
              </a:lnSpc>
            </a:pPr>
            <a:r>
              <a:rPr lang="en-US" b="true" sz="12425">
                <a:gradFill>
                  <a:gsLst>
                    <a:gs pos="0">
                      <a:srgbClr val="7B2D9F">
                        <a:alpha val="100000"/>
                      </a:srgbClr>
                    </a:gs>
                    <a:gs pos="100000">
                      <a:srgbClr val="FDD82E">
                        <a:alpha val="100000"/>
                      </a:srgbClr>
                    </a:gs>
                  </a:gsLst>
                  <a:lin ang="5400000"/>
                </a:gradFill>
                <a:latin typeface="Agrandir Bold"/>
                <a:ea typeface="Agrandir Bold"/>
                <a:cs typeface="Agrandir Bold"/>
                <a:sym typeface="Agrandir Bold"/>
              </a:rPr>
              <a:t>ENIVRONMENT SENSORS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4445414" y="2283236"/>
            <a:ext cx="9397173" cy="5720529"/>
          </a:xfrm>
          <a:custGeom>
            <a:avLst/>
            <a:gdLst/>
            <a:ahLst/>
            <a:cxnLst/>
            <a:rect r="r" b="b" t="t" l="l"/>
            <a:pathLst>
              <a:path h="5720529" w="9397173">
                <a:moveTo>
                  <a:pt x="0" y="0"/>
                </a:moveTo>
                <a:lnTo>
                  <a:pt x="9397172" y="0"/>
                </a:lnTo>
                <a:lnTo>
                  <a:pt x="9397172" y="5720528"/>
                </a:lnTo>
                <a:lnTo>
                  <a:pt x="0" y="5720528"/>
                </a:lnTo>
                <a:lnTo>
                  <a:pt x="0" y="0"/>
                </a:lnTo>
                <a:close/>
              </a:path>
            </a:pathLst>
          </a:custGeom>
          <a:blipFill>
            <a:blip r:embed="rId2"/>
            <a:stretch>
              <a:fillRect l="0" t="0" r="0" b="0"/>
            </a:stretch>
          </a:blipFill>
        </p:spPr>
      </p:sp>
      <p:sp>
        <p:nvSpPr>
          <p:cNvPr name="Freeform 3" id="3"/>
          <p:cNvSpPr/>
          <p:nvPr/>
        </p:nvSpPr>
        <p:spPr>
          <a:xfrm flipH="false" flipV="false" rot="0">
            <a:off x="1248609" y="270246"/>
            <a:ext cx="16010691" cy="9746508"/>
          </a:xfrm>
          <a:custGeom>
            <a:avLst/>
            <a:gdLst/>
            <a:ahLst/>
            <a:cxnLst/>
            <a:rect r="r" b="b" t="t" l="l"/>
            <a:pathLst>
              <a:path h="9746508" w="16010691">
                <a:moveTo>
                  <a:pt x="0" y="0"/>
                </a:moveTo>
                <a:lnTo>
                  <a:pt x="16010691" y="0"/>
                </a:lnTo>
                <a:lnTo>
                  <a:pt x="16010691" y="9746508"/>
                </a:lnTo>
                <a:lnTo>
                  <a:pt x="0" y="9746508"/>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0" y="275981"/>
            <a:ext cx="18288000" cy="9893936"/>
          </a:xfrm>
          <a:prstGeom prst="rect">
            <a:avLst/>
          </a:prstGeom>
        </p:spPr>
        <p:txBody>
          <a:bodyPr anchor="t" rtlCol="false" tIns="0" lIns="0" bIns="0" rIns="0">
            <a:spAutoFit/>
          </a:bodyPr>
          <a:lstStyle/>
          <a:p>
            <a:pPr algn="ctr">
              <a:lnSpc>
                <a:spcPts val="6019"/>
              </a:lnSpc>
              <a:spcBef>
                <a:spcPct val="0"/>
              </a:spcBef>
            </a:pPr>
            <a:r>
              <a:rPr lang="en-US" b="true" sz="4299">
                <a:solidFill>
                  <a:srgbClr val="16477D"/>
                </a:solidFill>
                <a:latin typeface="Agrandir Bold"/>
                <a:ea typeface="Agrandir Bold"/>
                <a:cs typeface="Agrandir Bold"/>
                <a:sym typeface="Agrandir Bold"/>
              </a:rPr>
              <a:t>PT100/PT1000 (RTD) Sensor</a:t>
            </a:r>
          </a:p>
          <a:p>
            <a:pPr algn="just">
              <a:lnSpc>
                <a:spcPts val="4759"/>
              </a:lnSpc>
              <a:spcBef>
                <a:spcPct val="0"/>
              </a:spcBef>
            </a:pPr>
            <a:r>
              <a:rPr lang="en-US" sz="3399">
                <a:solidFill>
                  <a:srgbClr val="000000"/>
                </a:solidFill>
                <a:latin typeface="Agrandir"/>
                <a:ea typeface="Agrandir"/>
                <a:cs typeface="Agrandir"/>
                <a:sym typeface="Agrandir"/>
              </a:rPr>
              <a:t>PT100 and PT1000 are platinum Resistance Temperature Detectors (RTDs)—high-precision temperature sensors where resistance changes linearly with temperature (platinum's resistance increases predictably with heat). They require an amplifier/converter module (e.g., MAX31865) for Raspberry Pi use, as the Pi can't measure resistance directly.</a:t>
            </a:r>
          </a:p>
          <a:p>
            <a:pPr algn="just">
              <a:lnSpc>
                <a:spcPts val="4759"/>
              </a:lnSpc>
              <a:spcBef>
                <a:spcPct val="0"/>
              </a:spcBef>
            </a:pPr>
            <a:r>
              <a:rPr lang="en-US" b="true" sz="3399">
                <a:solidFill>
                  <a:srgbClr val="16477D"/>
                </a:solidFill>
                <a:latin typeface="Agrandir Bold"/>
                <a:ea typeface="Agrandir Bold"/>
                <a:cs typeface="Agrandir Bold"/>
                <a:sym typeface="Agrandir Bold"/>
              </a:rPr>
              <a:t>Key Specifications (PT100)</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Resistance at 0°C: 100 Ω</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Temperature Coefficient: 0.00385 Ω/°C (TCR; Class A/B standard)</a:t>
            </a:r>
          </a:p>
          <a:p>
            <a:pPr algn="just" marL="755641" indent="-377820" lvl="1">
              <a:lnSpc>
                <a:spcPts val="4899"/>
              </a:lnSpc>
              <a:buFont typeface="Arial"/>
              <a:buChar char="•"/>
            </a:pPr>
            <a:r>
              <a:rPr lang="en-US" sz="3499">
                <a:solidFill>
                  <a:srgbClr val="000000"/>
                </a:solidFill>
                <a:latin typeface="Agrandir"/>
                <a:ea typeface="Agrandir"/>
                <a:cs typeface="Agrandir"/>
                <a:sym typeface="Agrandir"/>
              </a:rPr>
              <a:t>Temperature Range: Typically -200°C to +850°C (probe-dependent)</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Accuracy: ±0.15°C to ±0.3°C (Class A typical)</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Linearity: Excellent over wide range</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Response Time: 0.5–10 seconds (probe-dependent)</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Wiring Configurations: 2-wire (simple, less accurate), 3-wire (common, compensates lead resistance), 4-wire (highest accuracy)</a:t>
            </a:r>
          </a:p>
          <a:p>
            <a:pPr algn="just" marL="734051" indent="-367026" lvl="1">
              <a:lnSpc>
                <a:spcPts val="4759"/>
              </a:lnSpc>
              <a:buFont typeface="Arial"/>
              <a:buChar char="•"/>
            </a:pPr>
            <a:r>
              <a:rPr lang="en-US" sz="3399">
                <a:solidFill>
                  <a:srgbClr val="000000"/>
                </a:solidFill>
                <a:latin typeface="Agrandir"/>
                <a:ea typeface="Agrandir"/>
                <a:cs typeface="Agrandir"/>
                <a:sym typeface="Agrandir"/>
              </a:rPr>
              <a:t>Operating Current: Low (1–5mA) to minimize self-heating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605360" y="478152"/>
            <a:ext cx="17682640" cy="8896986"/>
          </a:xfrm>
          <a:prstGeom prst="rect">
            <a:avLst/>
          </a:prstGeom>
        </p:spPr>
        <p:txBody>
          <a:bodyPr anchor="t" rtlCol="false" tIns="0" lIns="0" bIns="0" rIns="0">
            <a:spAutoFit/>
          </a:bodyPr>
          <a:lstStyle/>
          <a:p>
            <a:pPr algn="ctr">
              <a:lnSpc>
                <a:spcPts val="6159"/>
              </a:lnSpc>
              <a:spcBef>
                <a:spcPct val="0"/>
              </a:spcBef>
            </a:pPr>
            <a:r>
              <a:rPr lang="en-US" b="true" sz="4399">
                <a:solidFill>
                  <a:srgbClr val="1800AD"/>
                </a:solidFill>
                <a:latin typeface="Agrandir Bold"/>
                <a:ea typeface="Agrandir Bold"/>
                <a:cs typeface="Agrandir Bold"/>
                <a:sym typeface="Agrandir Bold"/>
              </a:rPr>
              <a:t>Connections to Raspberry Pi</a:t>
            </a:r>
          </a:p>
          <a:p>
            <a:pPr algn="l">
              <a:lnSpc>
                <a:spcPts val="5319"/>
              </a:lnSpc>
              <a:spcBef>
                <a:spcPct val="0"/>
              </a:spcBef>
            </a:pPr>
            <a:r>
              <a:rPr lang="en-US" sz="3799">
                <a:solidFill>
                  <a:srgbClr val="000000"/>
                </a:solidFill>
                <a:latin typeface="Agrandir"/>
                <a:ea typeface="Agrandir"/>
                <a:cs typeface="Agrandir"/>
                <a:sym typeface="Agrandir"/>
              </a:rPr>
              <a:t>RTDs connect to a breakout amplifier (most popular: Adafruit/SparkFun MAX31865 module, supports PT100 &amp; PT1000).</a:t>
            </a:r>
          </a:p>
          <a:p>
            <a:pPr algn="l">
              <a:lnSpc>
                <a:spcPts val="5319"/>
              </a:lnSpc>
              <a:spcBef>
                <a:spcPct val="0"/>
              </a:spcBef>
            </a:pPr>
            <a:r>
              <a:rPr lang="en-US" b="true" sz="3799">
                <a:solidFill>
                  <a:srgbClr val="1800AD"/>
                </a:solidFill>
                <a:latin typeface="Agrandir Bold"/>
                <a:ea typeface="Agrandir Bold"/>
                <a:cs typeface="Agrandir Bold"/>
                <a:sym typeface="Agrandir Bold"/>
              </a:rPr>
              <a:t>Typical Setup:</a:t>
            </a:r>
          </a:p>
          <a:p>
            <a:pPr algn="l">
              <a:lnSpc>
                <a:spcPts val="5319"/>
              </a:lnSpc>
              <a:spcBef>
                <a:spcPct val="0"/>
              </a:spcBef>
            </a:pPr>
            <a:r>
              <a:rPr lang="en-US" sz="3799">
                <a:solidFill>
                  <a:srgbClr val="000000"/>
                </a:solidFill>
                <a:latin typeface="Agrandir"/>
                <a:ea typeface="Agrandir"/>
                <a:cs typeface="Agrandir"/>
                <a:sym typeface="Agrandir"/>
              </a:rPr>
              <a:t>RTD probe wires → MAX31865 terminals (2/3/4-wire).</a:t>
            </a:r>
          </a:p>
          <a:p>
            <a:pPr algn="l">
              <a:lnSpc>
                <a:spcPts val="5319"/>
              </a:lnSpc>
              <a:spcBef>
                <a:spcPct val="0"/>
              </a:spcBef>
            </a:pPr>
            <a:r>
              <a:rPr lang="en-US" sz="3799">
                <a:solidFill>
                  <a:srgbClr val="000000"/>
                </a:solidFill>
                <a:latin typeface="Agrandir"/>
                <a:ea typeface="Agrandir"/>
                <a:cs typeface="Agrandir"/>
                <a:sym typeface="Agrandir"/>
              </a:rPr>
              <a:t>MAX31865 → Raspberry Pi via SPI:</a:t>
            </a:r>
          </a:p>
          <a:p>
            <a:pPr algn="l">
              <a:lnSpc>
                <a:spcPts val="5319"/>
              </a:lnSpc>
              <a:spcBef>
                <a:spcPct val="0"/>
              </a:spcBef>
            </a:pPr>
            <a:r>
              <a:rPr lang="en-US" sz="3799">
                <a:solidFill>
                  <a:srgbClr val="000000"/>
                </a:solidFill>
                <a:latin typeface="Agrandir"/>
                <a:ea typeface="Agrandir"/>
                <a:cs typeface="Agrandir"/>
                <a:sym typeface="Agrandir"/>
              </a:rPr>
              <a:t>VIN → 3.3V</a:t>
            </a:r>
          </a:p>
          <a:p>
            <a:pPr algn="l">
              <a:lnSpc>
                <a:spcPts val="5319"/>
              </a:lnSpc>
              <a:spcBef>
                <a:spcPct val="0"/>
              </a:spcBef>
            </a:pPr>
            <a:r>
              <a:rPr lang="en-US" sz="3799">
                <a:solidFill>
                  <a:srgbClr val="000000"/>
                </a:solidFill>
                <a:latin typeface="Agrandir"/>
                <a:ea typeface="Agrandir"/>
                <a:cs typeface="Agrandir"/>
                <a:sym typeface="Agrandir"/>
              </a:rPr>
              <a:t>GND → GND</a:t>
            </a:r>
          </a:p>
          <a:p>
            <a:pPr algn="l">
              <a:lnSpc>
                <a:spcPts val="5319"/>
              </a:lnSpc>
              <a:spcBef>
                <a:spcPct val="0"/>
              </a:spcBef>
            </a:pPr>
            <a:r>
              <a:rPr lang="en-US" sz="3799">
                <a:solidFill>
                  <a:srgbClr val="000000"/>
                </a:solidFill>
                <a:latin typeface="Agrandir"/>
                <a:ea typeface="Agrandir"/>
                <a:cs typeface="Agrandir"/>
                <a:sym typeface="Agrandir"/>
              </a:rPr>
              <a:t>SCLK → GPIO 11 (SCLK)</a:t>
            </a:r>
          </a:p>
          <a:p>
            <a:pPr algn="l">
              <a:lnSpc>
                <a:spcPts val="5319"/>
              </a:lnSpc>
              <a:spcBef>
                <a:spcPct val="0"/>
              </a:spcBef>
            </a:pPr>
            <a:r>
              <a:rPr lang="en-US" sz="3799">
                <a:solidFill>
                  <a:srgbClr val="000000"/>
                </a:solidFill>
                <a:latin typeface="Agrandir"/>
                <a:ea typeface="Agrandir"/>
                <a:cs typeface="Agrandir"/>
                <a:sym typeface="Agrandir"/>
              </a:rPr>
              <a:t>MOSI → GPIO 10 (MOSI)</a:t>
            </a:r>
          </a:p>
          <a:p>
            <a:pPr algn="l">
              <a:lnSpc>
                <a:spcPts val="5319"/>
              </a:lnSpc>
              <a:spcBef>
                <a:spcPct val="0"/>
              </a:spcBef>
            </a:pPr>
            <a:r>
              <a:rPr lang="en-US" sz="3799">
                <a:solidFill>
                  <a:srgbClr val="000000"/>
                </a:solidFill>
                <a:latin typeface="Agrandir"/>
                <a:ea typeface="Agrandir"/>
                <a:cs typeface="Agrandir"/>
                <a:sym typeface="Agrandir"/>
              </a:rPr>
              <a:t>MISO → GPIO 9 (MISO)</a:t>
            </a:r>
          </a:p>
          <a:p>
            <a:pPr algn="l">
              <a:lnSpc>
                <a:spcPts val="5319"/>
              </a:lnSpc>
              <a:spcBef>
                <a:spcPct val="0"/>
              </a:spcBef>
            </a:pPr>
            <a:r>
              <a:rPr lang="en-US" sz="3799">
                <a:solidFill>
                  <a:srgbClr val="000000"/>
                </a:solidFill>
                <a:latin typeface="Agrandir"/>
                <a:ea typeface="Agrandir"/>
                <a:cs typeface="Agrandir"/>
                <a:sym typeface="Agrandir"/>
              </a:rPr>
              <a:t>CS → Any GPIO (e.g., GPIO 8)</a:t>
            </a:r>
          </a:p>
          <a:p>
            <a:pPr algn="l">
              <a:lnSpc>
                <a:spcPts val="5319"/>
              </a:lnSpc>
              <a:spcBef>
                <a:spcPct val="0"/>
              </a:spcBef>
            </a:pPr>
            <a:r>
              <a:rPr lang="en-US" sz="3799">
                <a:solidFill>
                  <a:srgbClr val="000000"/>
                </a:solidFill>
                <a:latin typeface="Agrandir"/>
                <a:ea typeface="Agrandir"/>
                <a:cs typeface="Agrandir"/>
                <a:sym typeface="Agrandir"/>
              </a:rPr>
              <a:t>Optional: 3.3V reference for PT1000</a:t>
            </a:r>
          </a:p>
        </p:txBody>
      </p:sp>
      <p:sp>
        <p:nvSpPr>
          <p:cNvPr name="Freeform 3" id="3"/>
          <p:cNvSpPr/>
          <p:nvPr/>
        </p:nvSpPr>
        <p:spPr>
          <a:xfrm flipH="false" flipV="false" rot="0">
            <a:off x="10073802" y="4030952"/>
            <a:ext cx="8396229" cy="5344186"/>
          </a:xfrm>
          <a:custGeom>
            <a:avLst/>
            <a:gdLst/>
            <a:ahLst/>
            <a:cxnLst/>
            <a:rect r="r" b="b" t="t" l="l"/>
            <a:pathLst>
              <a:path h="5344186" w="8396229">
                <a:moveTo>
                  <a:pt x="0" y="0"/>
                </a:moveTo>
                <a:lnTo>
                  <a:pt x="8396230" y="0"/>
                </a:lnTo>
                <a:lnTo>
                  <a:pt x="8396230" y="5344186"/>
                </a:lnTo>
                <a:lnTo>
                  <a:pt x="0" y="5344186"/>
                </a:lnTo>
                <a:lnTo>
                  <a:pt x="0" y="0"/>
                </a:lnTo>
                <a:close/>
              </a:path>
            </a:pathLst>
          </a:custGeom>
          <a:blipFill>
            <a:blip r:embed="rId2"/>
            <a:stretch>
              <a:fillRect l="0" t="-8916" r="0" b="-8916"/>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858521" y="296495"/>
            <a:ext cx="16587319" cy="9703582"/>
          </a:xfrm>
          <a:custGeom>
            <a:avLst/>
            <a:gdLst/>
            <a:ahLst/>
            <a:cxnLst/>
            <a:rect r="r" b="b" t="t" l="l"/>
            <a:pathLst>
              <a:path h="9703582" w="16587319">
                <a:moveTo>
                  <a:pt x="0" y="0"/>
                </a:moveTo>
                <a:lnTo>
                  <a:pt x="16587319" y="0"/>
                </a:lnTo>
                <a:lnTo>
                  <a:pt x="16587319" y="9703581"/>
                </a:lnTo>
                <a:lnTo>
                  <a:pt x="0" y="9703581"/>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291002" y="408004"/>
            <a:ext cx="18016048" cy="9318591"/>
          </a:xfrm>
          <a:prstGeom prst="rect">
            <a:avLst/>
          </a:prstGeom>
        </p:spPr>
        <p:txBody>
          <a:bodyPr anchor="t" rtlCol="false" tIns="0" lIns="0" bIns="0" rIns="0">
            <a:spAutoFit/>
          </a:bodyPr>
          <a:lstStyle/>
          <a:p>
            <a:pPr algn="ctr">
              <a:lnSpc>
                <a:spcPts val="5111"/>
              </a:lnSpc>
              <a:spcBef>
                <a:spcPct val="0"/>
              </a:spcBef>
            </a:pPr>
            <a:r>
              <a:rPr lang="en-US" b="true" sz="3651">
                <a:solidFill>
                  <a:srgbClr val="CC5347"/>
                </a:solidFill>
                <a:latin typeface="Agrandir Bold"/>
                <a:ea typeface="Agrandir Bold"/>
                <a:cs typeface="Agrandir Bold"/>
                <a:sym typeface="Agrandir Bold"/>
              </a:rPr>
              <a:t>Humidity Sensors: Monitoring Moisture Content</a:t>
            </a:r>
          </a:p>
          <a:p>
            <a:pPr algn="l">
              <a:lnSpc>
                <a:spcPts val="3991"/>
              </a:lnSpc>
              <a:spcBef>
                <a:spcPct val="0"/>
              </a:spcBef>
            </a:pPr>
            <a:r>
              <a:rPr lang="en-US" b="true" sz="2851">
                <a:solidFill>
                  <a:srgbClr val="CC5347"/>
                </a:solidFill>
                <a:latin typeface="Agrandir Bold"/>
                <a:ea typeface="Agrandir Bold"/>
                <a:cs typeface="Agrandir Bold"/>
                <a:sym typeface="Agrandir Bold"/>
              </a:rPr>
              <a:t>Principle:</a:t>
            </a:r>
            <a:r>
              <a:rPr lang="en-US" sz="2851">
                <a:solidFill>
                  <a:srgbClr val="000000"/>
                </a:solidFill>
                <a:latin typeface="Agrandir"/>
                <a:ea typeface="Agrandir"/>
                <a:cs typeface="Agrandir"/>
                <a:sym typeface="Agrandir"/>
              </a:rPr>
              <a:t> Sensors measure water vapor in air (Relative Humidity - RH%) via changes in capacitance (most common), resistance, or other properties of moisture-sensitive materials.</a:t>
            </a:r>
          </a:p>
          <a:p>
            <a:pPr algn="l">
              <a:lnSpc>
                <a:spcPts val="3991"/>
              </a:lnSpc>
              <a:spcBef>
                <a:spcPct val="0"/>
              </a:spcBef>
            </a:pPr>
            <a:r>
              <a:rPr lang="en-US" b="true" sz="2851">
                <a:solidFill>
                  <a:srgbClr val="CC5347"/>
                </a:solidFill>
                <a:latin typeface="Agrandir Bold"/>
                <a:ea typeface="Agrandir Bold"/>
                <a:cs typeface="Agrandir Bold"/>
                <a:sym typeface="Agrandir Bold"/>
              </a:rPr>
              <a:t>Types:</a:t>
            </a:r>
          </a:p>
          <a:p>
            <a:pPr algn="l">
              <a:lnSpc>
                <a:spcPts val="3991"/>
              </a:lnSpc>
              <a:spcBef>
                <a:spcPct val="0"/>
              </a:spcBef>
            </a:pPr>
            <a:r>
              <a:rPr lang="en-US" sz="2851">
                <a:solidFill>
                  <a:srgbClr val="000000"/>
                </a:solidFill>
                <a:latin typeface="Agrandir"/>
                <a:ea typeface="Agrandir"/>
                <a:cs typeface="Agrandir"/>
                <a:sym typeface="Agrandir"/>
              </a:rPr>
              <a:t>Capacitive — Stable and precise, polymer-based dielectric change.</a:t>
            </a:r>
          </a:p>
          <a:p>
            <a:pPr algn="l">
              <a:lnSpc>
                <a:spcPts val="3991"/>
              </a:lnSpc>
              <a:spcBef>
                <a:spcPct val="0"/>
              </a:spcBef>
            </a:pPr>
            <a:r>
              <a:rPr lang="en-US" sz="2851">
                <a:solidFill>
                  <a:srgbClr val="000000"/>
                </a:solidFill>
                <a:latin typeface="Agrandir"/>
                <a:ea typeface="Agrandir"/>
                <a:cs typeface="Agrandir"/>
                <a:sym typeface="Agrandir"/>
              </a:rPr>
              <a:t>Resistive — Resistance varies with humidity.</a:t>
            </a:r>
          </a:p>
          <a:p>
            <a:pPr algn="l">
              <a:lnSpc>
                <a:spcPts val="3991"/>
              </a:lnSpc>
              <a:spcBef>
                <a:spcPct val="0"/>
              </a:spcBef>
            </a:pPr>
            <a:r>
              <a:rPr lang="en-US" sz="2851">
                <a:solidFill>
                  <a:srgbClr val="000000"/>
                </a:solidFill>
                <a:latin typeface="Agrandir"/>
                <a:ea typeface="Agrandir"/>
                <a:cs typeface="Agrandir"/>
                <a:sym typeface="Agrandir"/>
              </a:rPr>
              <a:t>Integrated Digital — Often combined with temperature.</a:t>
            </a:r>
          </a:p>
          <a:p>
            <a:pPr algn="l">
              <a:lnSpc>
                <a:spcPts val="3991"/>
              </a:lnSpc>
              <a:spcBef>
                <a:spcPct val="0"/>
              </a:spcBef>
            </a:pPr>
            <a:r>
              <a:rPr lang="en-US" sz="2851">
                <a:solidFill>
                  <a:srgbClr val="000000"/>
                </a:solidFill>
                <a:latin typeface="Agrandir"/>
                <a:ea typeface="Agrandir"/>
                <a:cs typeface="Agrandir"/>
                <a:sym typeface="Agrandir"/>
              </a:rPr>
              <a:t>Key Specifications (General):</a:t>
            </a:r>
          </a:p>
          <a:p>
            <a:pPr algn="l">
              <a:lnSpc>
                <a:spcPts val="3991"/>
              </a:lnSpc>
              <a:spcBef>
                <a:spcPct val="0"/>
              </a:spcBef>
            </a:pPr>
            <a:r>
              <a:rPr lang="en-US" sz="2851">
                <a:solidFill>
                  <a:srgbClr val="000000"/>
                </a:solidFill>
                <a:latin typeface="Agrandir"/>
                <a:ea typeface="Agrandir"/>
                <a:cs typeface="Agrandir"/>
                <a:sym typeface="Agrandir"/>
              </a:rPr>
              <a:t>RH Range: 0–100%.</a:t>
            </a:r>
          </a:p>
          <a:p>
            <a:pPr algn="l">
              <a:lnSpc>
                <a:spcPts val="3991"/>
              </a:lnSpc>
              <a:spcBef>
                <a:spcPct val="0"/>
              </a:spcBef>
            </a:pPr>
            <a:r>
              <a:rPr lang="en-US" sz="2851">
                <a:solidFill>
                  <a:srgbClr val="000000"/>
                </a:solidFill>
                <a:latin typeface="Agrandir"/>
                <a:ea typeface="Agrandir"/>
                <a:cs typeface="Agrandir"/>
                <a:sym typeface="Agrandir"/>
              </a:rPr>
              <a:t>Accuracy: ±2% to ±5% RH.</a:t>
            </a:r>
          </a:p>
          <a:p>
            <a:pPr algn="l">
              <a:lnSpc>
                <a:spcPts val="3991"/>
              </a:lnSpc>
              <a:spcBef>
                <a:spcPct val="0"/>
              </a:spcBef>
            </a:pPr>
            <a:r>
              <a:rPr lang="en-US" sz="2851">
                <a:solidFill>
                  <a:srgbClr val="000000"/>
                </a:solidFill>
                <a:latin typeface="Agrandir"/>
                <a:ea typeface="Agrandir"/>
                <a:cs typeface="Agrandir"/>
                <a:sym typeface="Agrandir"/>
              </a:rPr>
              <a:t>Resolution: 0.1% to 1% RH.</a:t>
            </a:r>
          </a:p>
          <a:p>
            <a:pPr algn="l">
              <a:lnSpc>
                <a:spcPts val="3991"/>
              </a:lnSpc>
              <a:spcBef>
                <a:spcPct val="0"/>
              </a:spcBef>
            </a:pPr>
            <a:r>
              <a:rPr lang="en-US" sz="2851">
                <a:solidFill>
                  <a:srgbClr val="000000"/>
                </a:solidFill>
                <a:latin typeface="Agrandir"/>
                <a:ea typeface="Agrandir"/>
                <a:cs typeface="Agrandir"/>
                <a:sym typeface="Agrandir"/>
              </a:rPr>
              <a:t>Power: 3.3V–5V, low power.</a:t>
            </a:r>
          </a:p>
          <a:p>
            <a:pPr algn="l">
              <a:lnSpc>
                <a:spcPts val="3991"/>
              </a:lnSpc>
              <a:spcBef>
                <a:spcPct val="0"/>
              </a:spcBef>
            </a:pPr>
            <a:r>
              <a:rPr lang="en-US" sz="2851">
                <a:solidFill>
                  <a:srgbClr val="000000"/>
                </a:solidFill>
                <a:latin typeface="Agrandir"/>
                <a:ea typeface="Agrandir"/>
                <a:cs typeface="Agrandir"/>
                <a:sym typeface="Agrandir"/>
              </a:rPr>
              <a:t>Response Time: 5–30 seconds.</a:t>
            </a:r>
          </a:p>
          <a:p>
            <a:pPr algn="l">
              <a:lnSpc>
                <a:spcPts val="3991"/>
              </a:lnSpc>
              <a:spcBef>
                <a:spcPct val="0"/>
              </a:spcBef>
            </a:pPr>
            <a:r>
              <a:rPr lang="en-US" sz="2851">
                <a:solidFill>
                  <a:srgbClr val="000000"/>
                </a:solidFill>
                <a:latin typeface="Agrandir"/>
                <a:ea typeface="Agrandir"/>
                <a:cs typeface="Agrandir"/>
                <a:sym typeface="Agrandir"/>
              </a:rPr>
              <a:t>Interface: Digital (I2C or single-bus).</a:t>
            </a:r>
          </a:p>
          <a:p>
            <a:pPr algn="l">
              <a:lnSpc>
                <a:spcPts val="3991"/>
              </a:lnSpc>
              <a:spcBef>
                <a:spcPct val="0"/>
              </a:spcBef>
            </a:pPr>
            <a:r>
              <a:rPr lang="en-US" sz="2851">
                <a:solidFill>
                  <a:srgbClr val="000000"/>
                </a:solidFill>
                <a:latin typeface="Agrandir"/>
                <a:ea typeface="Agrandir"/>
                <a:cs typeface="Agrandir"/>
                <a:sym typeface="Agrandir"/>
              </a:rPr>
              <a:t>Examples for Raspberry Pi:</a:t>
            </a:r>
          </a:p>
          <a:p>
            <a:pPr algn="l">
              <a:lnSpc>
                <a:spcPts val="3991"/>
              </a:lnSpc>
              <a:spcBef>
                <a:spcPct val="0"/>
              </a:spcBef>
            </a:pPr>
            <a:r>
              <a:rPr lang="en-US" sz="2851">
                <a:solidFill>
                  <a:srgbClr val="000000"/>
                </a:solidFill>
                <a:latin typeface="Agrandir"/>
                <a:ea typeface="Agrandir"/>
                <a:cs typeface="Agrandir"/>
                <a:sym typeface="Agrandir"/>
              </a:rPr>
              <a:t>DHT22 (AM2302) — Low-cost digital sensor with good balance of price and performance. </a:t>
            </a:r>
          </a:p>
          <a:p>
            <a:pPr algn="l">
              <a:lnSpc>
                <a:spcPts val="3991"/>
              </a:lnSpc>
              <a:spcBef>
                <a:spcPct val="0"/>
              </a:spcBef>
            </a:pPr>
            <a:r>
              <a:rPr lang="en-US" sz="2851">
                <a:solidFill>
                  <a:srgbClr val="000000"/>
                </a:solidFill>
                <a:latin typeface="Agrandir"/>
                <a:ea typeface="Agrandir"/>
                <a:cs typeface="Agrandir"/>
                <a:sym typeface="Agrandir"/>
              </a:rPr>
              <a:t>AHT20 — Compact I2C sensor, high stability. </a:t>
            </a:r>
          </a:p>
          <a:p>
            <a:pPr algn="l">
              <a:lnSpc>
                <a:spcPts val="3991"/>
              </a:lnSpc>
              <a:spcBef>
                <a:spcPct val="0"/>
              </a:spcBef>
            </a:pPr>
            <a:r>
              <a:rPr lang="en-US" sz="2851">
                <a:solidFill>
                  <a:srgbClr val="000000"/>
                </a:solidFill>
                <a:latin typeface="Agrandir"/>
                <a:ea typeface="Agrandir"/>
                <a:cs typeface="Agrandir"/>
                <a:sym typeface="Agrandir"/>
              </a:rPr>
              <a:t>SHT31 — High-precision from Sensirion.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0" y="524192"/>
            <a:ext cx="18288000" cy="9076691"/>
          </a:xfrm>
          <a:prstGeom prst="rect">
            <a:avLst/>
          </a:prstGeom>
        </p:spPr>
        <p:txBody>
          <a:bodyPr anchor="t" rtlCol="false" tIns="0" lIns="0" bIns="0" rIns="0">
            <a:spAutoFit/>
          </a:bodyPr>
          <a:lstStyle/>
          <a:p>
            <a:pPr algn="l" marL="734051" indent="-367026" lvl="1">
              <a:lnSpc>
                <a:spcPts val="4759"/>
              </a:lnSpc>
              <a:buFont typeface="Arial"/>
              <a:buChar char="•"/>
            </a:pPr>
            <a:r>
              <a:rPr lang="en-US" sz="3399">
                <a:solidFill>
                  <a:srgbClr val="000000"/>
                </a:solidFill>
                <a:latin typeface="Agrandir"/>
                <a:ea typeface="Agrandir"/>
                <a:cs typeface="Agrandir"/>
                <a:sym typeface="Agrandir"/>
              </a:rPr>
              <a:t>AHT20 / AHT21 — Compact I2C temperature and humidity sensor with good precision (±2% RH, ±0.3°C).</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SHT40 / SHT45 — High-precision Sensirion I2C sensors, excellent for accurate environmental monitoring (±1.8% RH typical).</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SHT31 / SHT30 — Reliable Sensirion I2C temperature/humidity sensors with strong long-term stability (±2% RH).</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SHT15 — Older breakout-style Sensirion sensor, still used for precise humidity in legacy projects.</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HIH-4030 — Analog humidity sensor from Honeywell, requires ADC for integration.</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AM2320 — I2C digital temperature and humidity sensor, similar to DHT but more stable.</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HTU21D — Compact I2C humidity and temperature sensor, good for embedded applications.</a:t>
            </a:r>
          </a:p>
          <a:p>
            <a:pPr algn="l" marL="734051" indent="-367026" lvl="1">
              <a:lnSpc>
                <a:spcPts val="4759"/>
              </a:lnSpc>
              <a:buFont typeface="Arial"/>
              <a:buChar char="•"/>
            </a:pPr>
            <a:r>
              <a:rPr lang="en-US" sz="3399">
                <a:solidFill>
                  <a:srgbClr val="000000"/>
                </a:solidFill>
                <a:latin typeface="Agrandir"/>
                <a:ea typeface="Agrandir"/>
                <a:cs typeface="Agrandir"/>
                <a:sym typeface="Agrandir"/>
              </a:rPr>
              <a:t>SHTC3 — Low-power Sensirion I2C sensor for precise temperature and humidity in small projects.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348016" y="268022"/>
            <a:ext cx="17939984" cy="8793481"/>
          </a:xfrm>
          <a:prstGeom prst="rect">
            <a:avLst/>
          </a:prstGeom>
        </p:spPr>
        <p:txBody>
          <a:bodyPr anchor="t" rtlCol="false" tIns="0" lIns="0" bIns="0" rIns="0">
            <a:spAutoFit/>
          </a:bodyPr>
          <a:lstStyle/>
          <a:p>
            <a:pPr algn="ctr">
              <a:lnSpc>
                <a:spcPts val="4899"/>
              </a:lnSpc>
              <a:spcBef>
                <a:spcPct val="0"/>
              </a:spcBef>
            </a:pPr>
            <a:r>
              <a:rPr lang="en-US" b="true" sz="3499">
                <a:solidFill>
                  <a:srgbClr val="0B418E"/>
                </a:solidFill>
                <a:latin typeface="Canva Sans Bold"/>
                <a:ea typeface="Canva Sans Bold"/>
                <a:cs typeface="Canva Sans Bold"/>
                <a:sym typeface="Canva Sans Bold"/>
              </a:rPr>
              <a:t>SHT40 / SHT45 (Sensirion SHT4x Series) Sensor </a:t>
            </a:r>
          </a:p>
          <a:p>
            <a:pPr algn="l">
              <a:lnSpc>
                <a:spcPts val="3499"/>
              </a:lnSpc>
              <a:spcBef>
                <a:spcPct val="0"/>
              </a:spcBef>
            </a:pPr>
            <a:r>
              <a:rPr lang="en-US" sz="2499">
                <a:solidFill>
                  <a:srgbClr val="000000"/>
                </a:solidFill>
                <a:latin typeface="Canva Sans"/>
                <a:ea typeface="Canva Sans"/>
                <a:cs typeface="Canva Sans"/>
                <a:sym typeface="Canva Sans"/>
              </a:rPr>
              <a:t>The SHT4x series from Sensirion is the fourth-generation family of high-precision digital temperature and humidity sensors, built on an optimized CMOSens® chip. The SHT40 is the standard high-accuracy model, while the SHT45 is the ultra-high-precision flagship. All models use a true I2C interface, making them extremely easy to connect to Raspberry Pi—no single-bus timing issues like DHT sensors.</a:t>
            </a:r>
          </a:p>
          <a:p>
            <a:pPr algn="l">
              <a:lnSpc>
                <a:spcPts val="3779"/>
              </a:lnSpc>
              <a:spcBef>
                <a:spcPct val="0"/>
              </a:spcBef>
            </a:pPr>
            <a:r>
              <a:rPr lang="en-US" sz="2699" b="true">
                <a:solidFill>
                  <a:srgbClr val="0B418E"/>
                </a:solidFill>
                <a:latin typeface="Canva Sans Bold"/>
                <a:ea typeface="Canva Sans Bold"/>
                <a:cs typeface="Canva Sans Bold"/>
                <a:sym typeface="Canva Sans Bold"/>
              </a:rPr>
              <a:t>Key Specifications (Common to Series)</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Humidity Range: 0% to 100% RH</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Temperature Range: -40°C to +125°C</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Supply Voltage: 1.08V to 3.6V (perfect for 3.3V Raspberry Pi)</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Average Current: ~400 nA (ultra-low power, ideal for battery projects)</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Interface: I2C (addresses usually 0x44; some variants 0x45)</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Built-in Heater: For self-dehumidification/condensation protection</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Response Time: &lt;8s (humidity), &lt;2s (temperature)</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Package: Tiny DFN (often on breakout boards like Adafruit STEMMA QT)</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Model-Specific Accuracy (Typical):</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SHT40: ±1.8% RH / ±0.2°C</a:t>
            </a:r>
          </a:p>
          <a:p>
            <a:pPr algn="l" marL="669281" indent="-334641" lvl="1">
              <a:lnSpc>
                <a:spcPts val="4339"/>
              </a:lnSpc>
              <a:buFont typeface="Arial"/>
              <a:buChar char="•"/>
            </a:pPr>
            <a:r>
              <a:rPr lang="en-US" sz="3099">
                <a:solidFill>
                  <a:srgbClr val="000000"/>
                </a:solidFill>
                <a:latin typeface="Canva Sans"/>
                <a:ea typeface="Canva Sans"/>
                <a:cs typeface="Canva Sans"/>
                <a:sym typeface="Canva Sans"/>
              </a:rPr>
              <a:t>SHT45: ±1.0% RH / ±0.1°C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9840004" y="686907"/>
            <a:ext cx="7960894" cy="5970671"/>
          </a:xfrm>
          <a:custGeom>
            <a:avLst/>
            <a:gdLst/>
            <a:ahLst/>
            <a:cxnLst/>
            <a:rect r="r" b="b" t="t" l="l"/>
            <a:pathLst>
              <a:path h="5970671" w="7960894">
                <a:moveTo>
                  <a:pt x="0" y="0"/>
                </a:moveTo>
                <a:lnTo>
                  <a:pt x="7960895" y="0"/>
                </a:lnTo>
                <a:lnTo>
                  <a:pt x="7960895" y="5970671"/>
                </a:lnTo>
                <a:lnTo>
                  <a:pt x="0" y="5970671"/>
                </a:lnTo>
                <a:lnTo>
                  <a:pt x="0" y="0"/>
                </a:lnTo>
                <a:close/>
              </a:path>
            </a:pathLst>
          </a:custGeom>
          <a:blipFill>
            <a:blip r:embed="rId2"/>
            <a:stretch>
              <a:fillRect l="0" t="0" r="0" b="0"/>
            </a:stretch>
          </a:blipFill>
        </p:spPr>
      </p:sp>
      <p:sp>
        <p:nvSpPr>
          <p:cNvPr name="TextBox 3" id="3"/>
          <p:cNvSpPr txBox="true"/>
          <p:nvPr/>
        </p:nvSpPr>
        <p:spPr>
          <a:xfrm rot="0">
            <a:off x="452730" y="610707"/>
            <a:ext cx="9387275" cy="7659933"/>
          </a:xfrm>
          <a:prstGeom prst="rect">
            <a:avLst/>
          </a:prstGeom>
        </p:spPr>
        <p:txBody>
          <a:bodyPr anchor="t" rtlCol="false" tIns="0" lIns="0" bIns="0" rIns="0">
            <a:spAutoFit/>
          </a:bodyPr>
          <a:lstStyle/>
          <a:p>
            <a:pPr algn="ctr">
              <a:lnSpc>
                <a:spcPts val="5835"/>
              </a:lnSpc>
              <a:spcBef>
                <a:spcPct val="0"/>
              </a:spcBef>
            </a:pPr>
            <a:r>
              <a:rPr lang="en-US" b="true" sz="4168">
                <a:solidFill>
                  <a:srgbClr val="0B418E"/>
                </a:solidFill>
                <a:latin typeface="Canva Sans Bold"/>
                <a:ea typeface="Canva Sans Bold"/>
                <a:cs typeface="Canva Sans Bold"/>
                <a:sym typeface="Canva Sans Bold"/>
              </a:rPr>
              <a:t>Connections to Raspberry Pi</a:t>
            </a:r>
          </a:p>
          <a:p>
            <a:pPr algn="l">
              <a:lnSpc>
                <a:spcPts val="5511"/>
              </a:lnSpc>
              <a:spcBef>
                <a:spcPct val="0"/>
              </a:spcBef>
            </a:pPr>
            <a:r>
              <a:rPr lang="en-US" sz="3936">
                <a:solidFill>
                  <a:srgbClr val="000000"/>
                </a:solidFill>
                <a:latin typeface="Canva Sans"/>
                <a:ea typeface="Canva Sans"/>
                <a:cs typeface="Canva Sans"/>
                <a:sym typeface="Canva Sans"/>
              </a:rPr>
              <a:t>All SHT4x models (including SHT40/SHT45) have identical pinouts on breakout boards (e.g., Adafruit or generic).</a:t>
            </a:r>
          </a:p>
          <a:p>
            <a:pPr algn="l">
              <a:lnSpc>
                <a:spcPts val="5511"/>
              </a:lnSpc>
              <a:spcBef>
                <a:spcPct val="0"/>
              </a:spcBef>
            </a:pPr>
            <a:r>
              <a:rPr lang="en-US" sz="3936">
                <a:solidFill>
                  <a:srgbClr val="000000"/>
                </a:solidFill>
                <a:latin typeface="Canva Sans"/>
                <a:ea typeface="Canva Sans"/>
                <a:cs typeface="Canva Sans"/>
                <a:sym typeface="Canva Sans"/>
              </a:rPr>
              <a:t>Standard 4-pin Breakout (e.g., STEMMA QT / Qwiic):</a:t>
            </a:r>
          </a:p>
          <a:p>
            <a:pPr algn="l" marL="849907" indent="-424953" lvl="1">
              <a:lnSpc>
                <a:spcPts val="5511"/>
              </a:lnSpc>
              <a:buFont typeface="Arial"/>
              <a:buChar char="•"/>
            </a:pPr>
            <a:r>
              <a:rPr lang="en-US" sz="3936">
                <a:solidFill>
                  <a:srgbClr val="000000"/>
                </a:solidFill>
                <a:latin typeface="Canva Sans"/>
                <a:ea typeface="Canva Sans"/>
                <a:cs typeface="Canva Sans"/>
                <a:sym typeface="Canva Sans"/>
              </a:rPr>
              <a:t>VDD / VIN → 3.3V on Pi</a:t>
            </a:r>
          </a:p>
          <a:p>
            <a:pPr algn="l" marL="849907" indent="-424953" lvl="1">
              <a:lnSpc>
                <a:spcPts val="5511"/>
              </a:lnSpc>
              <a:buFont typeface="Arial"/>
              <a:buChar char="•"/>
            </a:pPr>
            <a:r>
              <a:rPr lang="en-US" sz="3936">
                <a:solidFill>
                  <a:srgbClr val="000000"/>
                </a:solidFill>
                <a:latin typeface="Canva Sans"/>
                <a:ea typeface="Canva Sans"/>
                <a:cs typeface="Canva Sans"/>
                <a:sym typeface="Canva Sans"/>
              </a:rPr>
              <a:t>GND → GND on Pi</a:t>
            </a:r>
          </a:p>
          <a:p>
            <a:pPr algn="l" marL="849907" indent="-424953" lvl="1">
              <a:lnSpc>
                <a:spcPts val="5511"/>
              </a:lnSpc>
              <a:buFont typeface="Arial"/>
              <a:buChar char="•"/>
            </a:pPr>
            <a:r>
              <a:rPr lang="en-US" sz="3936">
                <a:solidFill>
                  <a:srgbClr val="000000"/>
                </a:solidFill>
                <a:latin typeface="Canva Sans"/>
                <a:ea typeface="Canva Sans"/>
                <a:cs typeface="Canva Sans"/>
                <a:sym typeface="Canva Sans"/>
              </a:rPr>
              <a:t>SCL → GPIO 3 (SCL, Pin 5)</a:t>
            </a:r>
          </a:p>
          <a:p>
            <a:pPr algn="l" marL="849907" indent="-424953" lvl="1">
              <a:lnSpc>
                <a:spcPts val="5511"/>
              </a:lnSpc>
              <a:buFont typeface="Arial"/>
              <a:buChar char="•"/>
            </a:pPr>
            <a:r>
              <a:rPr lang="en-US" sz="3936">
                <a:solidFill>
                  <a:srgbClr val="000000"/>
                </a:solidFill>
                <a:latin typeface="Canva Sans"/>
                <a:ea typeface="Canva Sans"/>
                <a:cs typeface="Canva Sans"/>
                <a:sym typeface="Canva Sans"/>
              </a:rPr>
              <a:t>SDA → GPIO 2 (SDA, Pin 3)</a:t>
            </a:r>
          </a:p>
        </p:txBody>
      </p:sp>
      <p:sp>
        <p:nvSpPr>
          <p:cNvPr name="TextBox 4" id="4"/>
          <p:cNvSpPr txBox="true"/>
          <p:nvPr/>
        </p:nvSpPr>
        <p:spPr>
          <a:xfrm rot="0">
            <a:off x="9996428" y="6948370"/>
            <a:ext cx="7804471"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ea typeface="Canva Sans"/>
                <a:cs typeface="Canva Sans"/>
                <a:sym typeface="Canva Sans"/>
              </a:rPr>
              <a:t>Adafruit Sensirion SHT40 Temperature &amp; Humidity Sensor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321259" y="858840"/>
            <a:ext cx="17645482" cy="8569320"/>
          </a:xfrm>
          <a:custGeom>
            <a:avLst/>
            <a:gdLst/>
            <a:ahLst/>
            <a:cxnLst/>
            <a:rect r="r" b="b" t="t" l="l"/>
            <a:pathLst>
              <a:path h="8569320" w="17645482">
                <a:moveTo>
                  <a:pt x="0" y="0"/>
                </a:moveTo>
                <a:lnTo>
                  <a:pt x="17645482" y="0"/>
                </a:lnTo>
                <a:lnTo>
                  <a:pt x="17645482" y="8569320"/>
                </a:lnTo>
                <a:lnTo>
                  <a:pt x="0" y="8569320"/>
                </a:lnTo>
                <a:lnTo>
                  <a:pt x="0" y="0"/>
                </a:lnTo>
                <a:close/>
              </a:path>
            </a:pathLst>
          </a:custGeom>
          <a:blipFill>
            <a:blip r:embed="rId2"/>
            <a:stretch>
              <a:fillRect l="0" t="0" r="0" b="-383"/>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244892" y="311005"/>
            <a:ext cx="17798217" cy="9626890"/>
          </a:xfrm>
          <a:prstGeom prst="rect">
            <a:avLst/>
          </a:prstGeom>
        </p:spPr>
        <p:txBody>
          <a:bodyPr anchor="t" rtlCol="false" tIns="0" lIns="0" bIns="0" rIns="0">
            <a:spAutoFit/>
          </a:bodyPr>
          <a:lstStyle/>
          <a:p>
            <a:pPr algn="l">
              <a:lnSpc>
                <a:spcPts val="3406"/>
              </a:lnSpc>
              <a:spcBef>
                <a:spcPct val="0"/>
              </a:spcBef>
            </a:pPr>
          </a:p>
          <a:p>
            <a:pPr algn="ctr">
              <a:lnSpc>
                <a:spcPts val="5449"/>
              </a:lnSpc>
              <a:spcBef>
                <a:spcPct val="0"/>
              </a:spcBef>
            </a:pPr>
            <a:r>
              <a:rPr lang="en-US" b="true" sz="3892">
                <a:solidFill>
                  <a:srgbClr val="0B418E"/>
                </a:solidFill>
                <a:latin typeface="Canva Sans Bold"/>
                <a:ea typeface="Canva Sans Bold"/>
                <a:cs typeface="Canva Sans Bold"/>
                <a:sym typeface="Canva Sans Bold"/>
              </a:rPr>
              <a:t>HIH-4030 (Analog) Sensor </a:t>
            </a:r>
          </a:p>
          <a:p>
            <a:pPr algn="l">
              <a:lnSpc>
                <a:spcPts val="3951"/>
              </a:lnSpc>
              <a:spcBef>
                <a:spcPct val="0"/>
              </a:spcBef>
            </a:pPr>
            <a:r>
              <a:rPr lang="en-US" sz="2822">
                <a:solidFill>
                  <a:srgbClr val="000000"/>
                </a:solidFill>
                <a:latin typeface="Canva Sans"/>
                <a:ea typeface="Canva Sans"/>
                <a:cs typeface="Canva Sans"/>
                <a:sym typeface="Canva Sans"/>
              </a:rPr>
              <a:t>The HIH-4030 is a Honeywell analog relative humidity sensor from the HIH-4000/4030 series, designed for high-volume OEM use. It outputs a near-linear analog voltage proportional to relative humidity (RH) and requires temperature compensation for accurate readings. Since it's analog, Raspberry Pi needs an external ADC (e.g., MCP3008) to read it.</a:t>
            </a:r>
          </a:p>
          <a:p>
            <a:pPr algn="l">
              <a:lnSpc>
                <a:spcPts val="4223"/>
              </a:lnSpc>
              <a:spcBef>
                <a:spcPct val="0"/>
              </a:spcBef>
            </a:pPr>
            <a:r>
              <a:rPr lang="en-US" b="true" sz="3016">
                <a:solidFill>
                  <a:srgbClr val="0B418E"/>
                </a:solidFill>
                <a:latin typeface="Canva Sans Bold"/>
                <a:ea typeface="Canva Sans Bold"/>
                <a:cs typeface="Canva Sans Bold"/>
                <a:sym typeface="Canva Sans Bold"/>
              </a:rPr>
              <a:t>Key Specifications</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Humidity Range: 0% to 100% RH (non-condensing recommended)</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Humidity Accuracy: ±3.5% RH typical</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Output: Near-linear analog voltage (~3.27V at 0% RH to ~0.87V at 100% RH at 5V supply and 25°C; formula: True RH = (Sensor RH / (0.0062 * Vsupply - 0.16)) * (1 + temp compensation)</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Supply Voltage: 4V to 5.8V (optimally 5V)</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Current Consumption: ~200 μA typical</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Response Time: 5 seconds in slow-moving air</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Operating Temperature: -40°C to +85°C</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Output Type: Analog voltage</a:t>
            </a:r>
          </a:p>
          <a:p>
            <a:pPr algn="l" marL="672371" indent="-336186" lvl="1">
              <a:lnSpc>
                <a:spcPts val="4359"/>
              </a:lnSpc>
              <a:buFont typeface="Arial"/>
              <a:buChar char="•"/>
            </a:pPr>
            <a:r>
              <a:rPr lang="en-US" sz="3114">
                <a:solidFill>
                  <a:srgbClr val="000000"/>
                </a:solidFill>
                <a:latin typeface="Canva Sans"/>
                <a:ea typeface="Canva Sans"/>
                <a:cs typeface="Canva Sans"/>
                <a:sym typeface="Canva Sans"/>
              </a:rPr>
              <a:t>Package: SMD (surface-mount) or breakout board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1028700" y="4005888"/>
            <a:ext cx="6780460" cy="2275224"/>
            <a:chOff x="0" y="0"/>
            <a:chExt cx="9040614" cy="3033632"/>
          </a:xfrm>
        </p:grpSpPr>
        <p:sp>
          <p:nvSpPr>
            <p:cNvPr name="TextBox 3" id="3"/>
            <p:cNvSpPr txBox="true"/>
            <p:nvPr/>
          </p:nvSpPr>
          <p:spPr>
            <a:xfrm rot="0">
              <a:off x="0" y="-247650"/>
              <a:ext cx="9040614" cy="2012950"/>
            </a:xfrm>
            <a:prstGeom prst="rect">
              <a:avLst/>
            </a:prstGeom>
          </p:spPr>
          <p:txBody>
            <a:bodyPr anchor="t" rtlCol="false" tIns="0" lIns="0" bIns="0" rIns="0">
              <a:spAutoFit/>
            </a:bodyPr>
            <a:lstStyle/>
            <a:p>
              <a:pPr algn="l" marL="0" indent="0" lvl="0">
                <a:lnSpc>
                  <a:spcPts val="10439"/>
                </a:lnSpc>
                <a:spcBef>
                  <a:spcPct val="0"/>
                </a:spcBef>
              </a:pPr>
              <a:r>
                <a:rPr lang="en-US" sz="8699" u="none">
                  <a:solidFill>
                    <a:srgbClr val="2B2B2B"/>
                  </a:solidFill>
                  <a:latin typeface="Agrandir"/>
                  <a:ea typeface="Agrandir"/>
                  <a:cs typeface="Agrandir"/>
                  <a:sym typeface="Agrandir"/>
                </a:rPr>
                <a:t>Agenda</a:t>
              </a:r>
            </a:p>
          </p:txBody>
        </p:sp>
        <p:sp>
          <p:nvSpPr>
            <p:cNvPr name="TextBox 4" id="4"/>
            <p:cNvSpPr txBox="true"/>
            <p:nvPr/>
          </p:nvSpPr>
          <p:spPr>
            <a:xfrm rot="0">
              <a:off x="0" y="1922381"/>
              <a:ext cx="9040614" cy="1111251"/>
            </a:xfrm>
            <a:prstGeom prst="rect">
              <a:avLst/>
            </a:prstGeom>
          </p:spPr>
          <p:txBody>
            <a:bodyPr anchor="t" rtlCol="false" tIns="0" lIns="0" bIns="0" rIns="0">
              <a:spAutoFit/>
            </a:bodyPr>
            <a:lstStyle/>
            <a:p>
              <a:pPr algn="l" marL="0" indent="0" lvl="0">
                <a:lnSpc>
                  <a:spcPts val="6299"/>
                </a:lnSpc>
                <a:spcBef>
                  <a:spcPct val="0"/>
                </a:spcBef>
              </a:pPr>
              <a:r>
                <a:rPr lang="en-US" sz="4499" u="none">
                  <a:solidFill>
                    <a:srgbClr val="2B2B2B"/>
                  </a:solidFill>
                  <a:latin typeface="Agrandir"/>
                  <a:ea typeface="Agrandir"/>
                  <a:cs typeface="Agrandir"/>
                  <a:sym typeface="Agrandir"/>
                </a:rPr>
                <a:t>Topics Covered</a:t>
              </a:r>
            </a:p>
          </p:txBody>
        </p:sp>
      </p:grpSp>
      <p:grpSp>
        <p:nvGrpSpPr>
          <p:cNvPr name="Group 5" id="5"/>
          <p:cNvGrpSpPr/>
          <p:nvPr/>
        </p:nvGrpSpPr>
        <p:grpSpPr>
          <a:xfrm rot="0">
            <a:off x="9809000" y="2776259"/>
            <a:ext cx="6907145" cy="868440"/>
            <a:chOff x="0" y="0"/>
            <a:chExt cx="9209527" cy="1157920"/>
          </a:xfrm>
        </p:grpSpPr>
        <p:sp>
          <p:nvSpPr>
            <p:cNvPr name="Freeform 6" id="6"/>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34311" y="17831"/>
              <a:ext cx="7575216" cy="941283"/>
            </a:xfrm>
            <a:prstGeom prst="rect">
              <a:avLst/>
            </a:prstGeom>
          </p:spPr>
          <p:txBody>
            <a:bodyPr anchor="t" rtlCol="false" tIns="0" lIns="0" bIns="0" rIns="0">
              <a:spAutoFit/>
            </a:bodyPr>
            <a:lstStyle/>
            <a:p>
              <a:pPr algn="l">
                <a:lnSpc>
                  <a:spcPts val="5319"/>
                </a:lnSpc>
              </a:pPr>
              <a:r>
                <a:rPr lang="en-US" sz="3799">
                  <a:solidFill>
                    <a:srgbClr val="2B2B2B"/>
                  </a:solidFill>
                  <a:latin typeface="Agrandir"/>
                  <a:ea typeface="Agrandir"/>
                  <a:cs typeface="Agrandir"/>
                  <a:sym typeface="Agrandir"/>
                </a:rPr>
                <a:t> Temperature Sensors </a:t>
              </a:r>
            </a:p>
          </p:txBody>
        </p:sp>
        <p:sp>
          <p:nvSpPr>
            <p:cNvPr name="TextBox 8" id="8"/>
            <p:cNvSpPr txBox="true"/>
            <p:nvPr/>
          </p:nvSpPr>
          <p:spPr>
            <a:xfrm rot="0">
              <a:off x="351305" y="251088"/>
              <a:ext cx="421625" cy="550969"/>
            </a:xfrm>
            <a:prstGeom prst="rect">
              <a:avLst/>
            </a:prstGeom>
          </p:spPr>
          <p:txBody>
            <a:bodyPr anchor="t" rtlCol="false" tIns="0" lIns="0" bIns="0" rIns="0">
              <a:spAutoFit/>
            </a:bodyPr>
            <a:lstStyle/>
            <a:p>
              <a:pPr algn="ctr">
                <a:lnSpc>
                  <a:spcPts val="3079"/>
                </a:lnSpc>
              </a:pPr>
              <a:r>
                <a:rPr lang="en-US" b="true" sz="2199">
                  <a:solidFill>
                    <a:srgbClr val="2B2B2B"/>
                  </a:solidFill>
                  <a:latin typeface="Agrandir Bold"/>
                  <a:ea typeface="Agrandir Bold"/>
                  <a:cs typeface="Agrandir Bold"/>
                  <a:sym typeface="Agrandir Bold"/>
                </a:rPr>
                <a:t>1</a:t>
              </a:r>
            </a:p>
          </p:txBody>
        </p:sp>
      </p:grpSp>
      <p:grpSp>
        <p:nvGrpSpPr>
          <p:cNvPr name="Group 9" id="9"/>
          <p:cNvGrpSpPr/>
          <p:nvPr/>
        </p:nvGrpSpPr>
        <p:grpSpPr>
          <a:xfrm rot="0">
            <a:off x="9809000" y="4064940"/>
            <a:ext cx="6907145" cy="868440"/>
            <a:chOff x="0" y="0"/>
            <a:chExt cx="9209527" cy="1157920"/>
          </a:xfrm>
        </p:grpSpPr>
        <p:sp>
          <p:nvSpPr>
            <p:cNvPr name="TextBox 10" id="10"/>
            <p:cNvSpPr txBox="true"/>
            <p:nvPr/>
          </p:nvSpPr>
          <p:spPr>
            <a:xfrm rot="0">
              <a:off x="1634311" y="17831"/>
              <a:ext cx="7575216" cy="941283"/>
            </a:xfrm>
            <a:prstGeom prst="rect">
              <a:avLst/>
            </a:prstGeom>
          </p:spPr>
          <p:txBody>
            <a:bodyPr anchor="t" rtlCol="false" tIns="0" lIns="0" bIns="0" rIns="0">
              <a:spAutoFit/>
            </a:bodyPr>
            <a:lstStyle/>
            <a:p>
              <a:pPr algn="l">
                <a:lnSpc>
                  <a:spcPts val="5319"/>
                </a:lnSpc>
              </a:pPr>
              <a:r>
                <a:rPr lang="en-US" sz="3799">
                  <a:solidFill>
                    <a:srgbClr val="2B2B2B"/>
                  </a:solidFill>
                  <a:latin typeface="Agrandir"/>
                  <a:ea typeface="Agrandir"/>
                  <a:cs typeface="Agrandir"/>
                  <a:sym typeface="Agrandir"/>
                </a:rPr>
                <a:t>Humidity Sensors</a:t>
              </a:r>
            </a:p>
          </p:txBody>
        </p:sp>
        <p:sp>
          <p:nvSpPr>
            <p:cNvPr name="Freeform 11" id="11"/>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51305" y="251088"/>
              <a:ext cx="421625" cy="550969"/>
            </a:xfrm>
            <a:prstGeom prst="rect">
              <a:avLst/>
            </a:prstGeom>
          </p:spPr>
          <p:txBody>
            <a:bodyPr anchor="t" rtlCol="false" tIns="0" lIns="0" bIns="0" rIns="0">
              <a:spAutoFit/>
            </a:bodyPr>
            <a:lstStyle/>
            <a:p>
              <a:pPr algn="ctr">
                <a:lnSpc>
                  <a:spcPts val="3079"/>
                </a:lnSpc>
              </a:pPr>
              <a:r>
                <a:rPr lang="en-US" b="true" sz="2199">
                  <a:solidFill>
                    <a:srgbClr val="2B2B2B"/>
                  </a:solidFill>
                  <a:latin typeface="Agrandir Bold"/>
                  <a:ea typeface="Agrandir Bold"/>
                  <a:cs typeface="Agrandir Bold"/>
                  <a:sym typeface="Agrandir Bold"/>
                </a:rPr>
                <a:t>2</a:t>
              </a:r>
            </a:p>
          </p:txBody>
        </p:sp>
      </p:grpSp>
      <p:grpSp>
        <p:nvGrpSpPr>
          <p:cNvPr name="Group 13" id="13"/>
          <p:cNvGrpSpPr/>
          <p:nvPr/>
        </p:nvGrpSpPr>
        <p:grpSpPr>
          <a:xfrm rot="0">
            <a:off x="9809000" y="5353620"/>
            <a:ext cx="6907145" cy="868440"/>
            <a:chOff x="0" y="0"/>
            <a:chExt cx="9209527" cy="1157920"/>
          </a:xfrm>
        </p:grpSpPr>
        <p:sp>
          <p:nvSpPr>
            <p:cNvPr name="TextBox 14" id="14"/>
            <p:cNvSpPr txBox="true"/>
            <p:nvPr/>
          </p:nvSpPr>
          <p:spPr>
            <a:xfrm rot="0">
              <a:off x="1634311" y="17831"/>
              <a:ext cx="7575216" cy="941283"/>
            </a:xfrm>
            <a:prstGeom prst="rect">
              <a:avLst/>
            </a:prstGeom>
          </p:spPr>
          <p:txBody>
            <a:bodyPr anchor="t" rtlCol="false" tIns="0" lIns="0" bIns="0" rIns="0">
              <a:spAutoFit/>
            </a:bodyPr>
            <a:lstStyle/>
            <a:p>
              <a:pPr algn="l">
                <a:lnSpc>
                  <a:spcPts val="5319"/>
                </a:lnSpc>
              </a:pPr>
              <a:r>
                <a:rPr lang="en-US" sz="3799">
                  <a:solidFill>
                    <a:srgbClr val="2B2B2B"/>
                  </a:solidFill>
                  <a:latin typeface="Agrandir"/>
                  <a:ea typeface="Agrandir"/>
                  <a:cs typeface="Agrandir"/>
                  <a:sym typeface="Agrandir"/>
                </a:rPr>
                <a:t>Pressure Sensors</a:t>
              </a:r>
            </a:p>
          </p:txBody>
        </p:sp>
        <p:sp>
          <p:nvSpPr>
            <p:cNvPr name="Freeform 15" id="15"/>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51305" y="251088"/>
              <a:ext cx="421625" cy="550969"/>
            </a:xfrm>
            <a:prstGeom prst="rect">
              <a:avLst/>
            </a:prstGeom>
          </p:spPr>
          <p:txBody>
            <a:bodyPr anchor="t" rtlCol="false" tIns="0" lIns="0" bIns="0" rIns="0">
              <a:spAutoFit/>
            </a:bodyPr>
            <a:lstStyle/>
            <a:p>
              <a:pPr algn="ctr">
                <a:lnSpc>
                  <a:spcPts val="3079"/>
                </a:lnSpc>
              </a:pPr>
              <a:r>
                <a:rPr lang="en-US" b="true" sz="2199">
                  <a:solidFill>
                    <a:srgbClr val="2B2B2B"/>
                  </a:solidFill>
                  <a:latin typeface="Agrandir Bold"/>
                  <a:ea typeface="Agrandir Bold"/>
                  <a:cs typeface="Agrandir Bold"/>
                  <a:sym typeface="Agrandir Bold"/>
                </a:rPr>
                <a:t>3</a:t>
              </a:r>
            </a:p>
          </p:txBody>
        </p:sp>
      </p:grpSp>
      <p:grpSp>
        <p:nvGrpSpPr>
          <p:cNvPr name="Group 17" id="17"/>
          <p:cNvGrpSpPr/>
          <p:nvPr/>
        </p:nvGrpSpPr>
        <p:grpSpPr>
          <a:xfrm rot="0">
            <a:off x="9809000" y="6642301"/>
            <a:ext cx="6907145" cy="868440"/>
            <a:chOff x="0" y="0"/>
            <a:chExt cx="9209527" cy="1157920"/>
          </a:xfrm>
        </p:grpSpPr>
        <p:sp>
          <p:nvSpPr>
            <p:cNvPr name="TextBox 18" id="18"/>
            <p:cNvSpPr txBox="true"/>
            <p:nvPr/>
          </p:nvSpPr>
          <p:spPr>
            <a:xfrm rot="0">
              <a:off x="1634311" y="-13708"/>
              <a:ext cx="7575216" cy="994835"/>
            </a:xfrm>
            <a:prstGeom prst="rect">
              <a:avLst/>
            </a:prstGeom>
          </p:spPr>
          <p:txBody>
            <a:bodyPr anchor="t" rtlCol="false" tIns="0" lIns="0" bIns="0" rIns="0">
              <a:spAutoFit/>
            </a:bodyPr>
            <a:lstStyle/>
            <a:p>
              <a:pPr algn="l">
                <a:lnSpc>
                  <a:spcPts val="5599"/>
                </a:lnSpc>
              </a:pPr>
              <a:r>
                <a:rPr lang="en-US" sz="3999">
                  <a:solidFill>
                    <a:srgbClr val="2B2B2B"/>
                  </a:solidFill>
                  <a:latin typeface="Agrandir"/>
                  <a:ea typeface="Agrandir"/>
                  <a:cs typeface="Agrandir"/>
                  <a:sym typeface="Agrandir"/>
                </a:rPr>
                <a:t>Gas Sensors</a:t>
              </a:r>
            </a:p>
          </p:txBody>
        </p:sp>
        <p:sp>
          <p:nvSpPr>
            <p:cNvPr name="Freeform 19" id="19"/>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51305" y="216374"/>
              <a:ext cx="421625" cy="601346"/>
            </a:xfrm>
            <a:prstGeom prst="rect">
              <a:avLst/>
            </a:prstGeom>
          </p:spPr>
          <p:txBody>
            <a:bodyPr anchor="t" rtlCol="false" tIns="0" lIns="0" bIns="0" rIns="0">
              <a:spAutoFit/>
            </a:bodyPr>
            <a:lstStyle/>
            <a:p>
              <a:pPr algn="ctr">
                <a:lnSpc>
                  <a:spcPts val="3359"/>
                </a:lnSpc>
              </a:pPr>
              <a:r>
                <a:rPr lang="en-US" b="true" sz="2399">
                  <a:solidFill>
                    <a:srgbClr val="2B2B2B"/>
                  </a:solidFill>
                  <a:latin typeface="Agrandir Bold"/>
                  <a:ea typeface="Agrandir Bold"/>
                  <a:cs typeface="Agrandir Bold"/>
                  <a:sym typeface="Agrandir Bold"/>
                </a:rPr>
                <a:t>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013089" y="5595298"/>
            <a:ext cx="9086675" cy="4461373"/>
          </a:xfrm>
          <a:custGeom>
            <a:avLst/>
            <a:gdLst/>
            <a:ahLst/>
            <a:cxnLst/>
            <a:rect r="r" b="b" t="t" l="l"/>
            <a:pathLst>
              <a:path h="4461373" w="9086675">
                <a:moveTo>
                  <a:pt x="0" y="0"/>
                </a:moveTo>
                <a:lnTo>
                  <a:pt x="9086675" y="0"/>
                </a:lnTo>
                <a:lnTo>
                  <a:pt x="9086675" y="4461373"/>
                </a:lnTo>
                <a:lnTo>
                  <a:pt x="0" y="4461373"/>
                </a:lnTo>
                <a:lnTo>
                  <a:pt x="0" y="0"/>
                </a:lnTo>
                <a:close/>
              </a:path>
            </a:pathLst>
          </a:custGeom>
          <a:blipFill>
            <a:blip r:embed="rId2"/>
            <a:stretch>
              <a:fillRect l="0" t="-23525" r="0" b="-21956"/>
            </a:stretch>
          </a:blipFill>
        </p:spPr>
      </p:sp>
      <p:sp>
        <p:nvSpPr>
          <p:cNvPr name="TextBox 3" id="3"/>
          <p:cNvSpPr txBox="true"/>
          <p:nvPr/>
        </p:nvSpPr>
        <p:spPr>
          <a:xfrm rot="0">
            <a:off x="197284" y="357679"/>
            <a:ext cx="18621445" cy="4785821"/>
          </a:xfrm>
          <a:prstGeom prst="rect">
            <a:avLst/>
          </a:prstGeom>
        </p:spPr>
        <p:txBody>
          <a:bodyPr anchor="t" rtlCol="false" tIns="0" lIns="0" bIns="0" rIns="0">
            <a:spAutoFit/>
          </a:bodyPr>
          <a:lstStyle/>
          <a:p>
            <a:pPr algn="just">
              <a:lnSpc>
                <a:spcPts val="6745"/>
              </a:lnSpc>
              <a:spcBef>
                <a:spcPct val="0"/>
              </a:spcBef>
            </a:pPr>
            <a:r>
              <a:rPr lang="en-US" b="true" sz="4818">
                <a:solidFill>
                  <a:srgbClr val="0B418E"/>
                </a:solidFill>
                <a:latin typeface="Canva Sans Bold"/>
                <a:ea typeface="Canva Sans Bold"/>
                <a:cs typeface="Canva Sans Bold"/>
                <a:sym typeface="Canva Sans Bold"/>
              </a:rPr>
              <a:t>Connections to Raspberry Pi</a:t>
            </a:r>
          </a:p>
          <a:p>
            <a:pPr algn="just">
              <a:lnSpc>
                <a:spcPts val="5264"/>
              </a:lnSpc>
              <a:spcBef>
                <a:spcPct val="0"/>
              </a:spcBef>
            </a:pPr>
            <a:r>
              <a:rPr lang="en-US" sz="3760">
                <a:solidFill>
                  <a:srgbClr val="000000"/>
                </a:solidFill>
                <a:latin typeface="Canva Sans"/>
                <a:ea typeface="Canva Sans"/>
                <a:cs typeface="Canva Sans"/>
                <a:sym typeface="Canva Sans"/>
              </a:rPr>
              <a:t>Commonly available as a 3-pin breakout board (e.g., SparkFun/Pololu carrier).</a:t>
            </a:r>
          </a:p>
          <a:p>
            <a:pPr algn="just">
              <a:lnSpc>
                <a:spcPts val="5264"/>
              </a:lnSpc>
              <a:spcBef>
                <a:spcPct val="0"/>
              </a:spcBef>
            </a:pPr>
            <a:r>
              <a:rPr lang="en-US" sz="3760">
                <a:solidFill>
                  <a:srgbClr val="000000"/>
                </a:solidFill>
                <a:latin typeface="Canva Sans"/>
                <a:ea typeface="Canva Sans"/>
                <a:cs typeface="Canva Sans"/>
                <a:sym typeface="Canva Sans"/>
              </a:rPr>
              <a:t>Standard 3-pin Breakout Configuration:</a:t>
            </a:r>
          </a:p>
          <a:p>
            <a:pPr algn="just">
              <a:lnSpc>
                <a:spcPts val="5264"/>
              </a:lnSpc>
              <a:spcBef>
                <a:spcPct val="0"/>
              </a:spcBef>
            </a:pPr>
          </a:p>
          <a:p>
            <a:pPr algn="just" marL="811827" indent="-405914" lvl="1">
              <a:lnSpc>
                <a:spcPts val="5264"/>
              </a:lnSpc>
              <a:buFont typeface="Arial"/>
              <a:buChar char="•"/>
            </a:pPr>
            <a:r>
              <a:rPr lang="en-US" sz="3760">
                <a:solidFill>
                  <a:srgbClr val="000000"/>
                </a:solidFill>
                <a:latin typeface="Canva Sans"/>
                <a:ea typeface="Canva Sans"/>
                <a:cs typeface="Canva Sans"/>
                <a:sym typeface="Canva Sans"/>
              </a:rPr>
              <a:t>5V / VCC → 5V on Pi (or external 5V source)</a:t>
            </a:r>
          </a:p>
          <a:p>
            <a:pPr algn="just" marL="811827" indent="-405914" lvl="1">
              <a:lnSpc>
                <a:spcPts val="5264"/>
              </a:lnSpc>
              <a:buFont typeface="Arial"/>
              <a:buChar char="•"/>
            </a:pPr>
            <a:r>
              <a:rPr lang="en-US" sz="3760">
                <a:solidFill>
                  <a:srgbClr val="000000"/>
                </a:solidFill>
                <a:latin typeface="Canva Sans"/>
                <a:ea typeface="Canva Sans"/>
                <a:cs typeface="Canva Sans"/>
                <a:sym typeface="Canva Sans"/>
              </a:rPr>
              <a:t>GND → GND on Pi</a:t>
            </a:r>
          </a:p>
          <a:p>
            <a:pPr algn="just" marL="811827" indent="-405914" lvl="1">
              <a:lnSpc>
                <a:spcPts val="5264"/>
              </a:lnSpc>
              <a:buFont typeface="Arial"/>
              <a:buChar char="•"/>
            </a:pPr>
            <a:r>
              <a:rPr lang="en-US" sz="3760">
                <a:solidFill>
                  <a:srgbClr val="000000"/>
                </a:solidFill>
                <a:latin typeface="Canva Sans"/>
                <a:ea typeface="Canva Sans"/>
                <a:cs typeface="Canva Sans"/>
                <a:sym typeface="Canva Sans"/>
              </a:rPr>
              <a:t>OUT (analog output) → ADC input channel (e.g., CH0 on MCP3008)</a:t>
            </a:r>
          </a:p>
        </p:txBody>
      </p:sp>
      <p:sp>
        <p:nvSpPr>
          <p:cNvPr name="TextBox 4" id="4"/>
          <p:cNvSpPr txBox="true"/>
          <p:nvPr/>
        </p:nvSpPr>
        <p:spPr>
          <a:xfrm rot="0">
            <a:off x="10090239" y="7202415"/>
            <a:ext cx="7898852"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ea typeface="Canva Sans"/>
                <a:cs typeface="Canva Sans"/>
                <a:sym typeface="Canva Sans"/>
              </a:rPr>
              <a:t>HIH-4030 Humidity Sensor Carrier - Robot Gear Australia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335266" y="863911"/>
            <a:ext cx="16351556" cy="8788962"/>
          </a:xfrm>
          <a:custGeom>
            <a:avLst/>
            <a:gdLst/>
            <a:ahLst/>
            <a:cxnLst/>
            <a:rect r="r" b="b" t="t" l="l"/>
            <a:pathLst>
              <a:path h="8788962" w="16351556">
                <a:moveTo>
                  <a:pt x="0" y="0"/>
                </a:moveTo>
                <a:lnTo>
                  <a:pt x="16351557" y="0"/>
                </a:lnTo>
                <a:lnTo>
                  <a:pt x="16351557" y="8788962"/>
                </a:lnTo>
                <a:lnTo>
                  <a:pt x="0" y="8788962"/>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500105" y="160552"/>
            <a:ext cx="17787895" cy="9358145"/>
          </a:xfrm>
          <a:prstGeom prst="rect">
            <a:avLst/>
          </a:prstGeom>
        </p:spPr>
        <p:txBody>
          <a:bodyPr anchor="t" rtlCol="false" tIns="0" lIns="0" bIns="0" rIns="0">
            <a:spAutoFit/>
          </a:bodyPr>
          <a:lstStyle/>
          <a:p>
            <a:pPr algn="ctr">
              <a:lnSpc>
                <a:spcPts val="5486"/>
              </a:lnSpc>
              <a:spcBef>
                <a:spcPct val="0"/>
              </a:spcBef>
            </a:pPr>
            <a:r>
              <a:rPr lang="en-US" b="true" sz="3919">
                <a:solidFill>
                  <a:srgbClr val="CC5347"/>
                </a:solidFill>
                <a:latin typeface="Agrandir Bold"/>
                <a:ea typeface="Agrandir Bold"/>
                <a:cs typeface="Agrandir Bold"/>
                <a:sym typeface="Agrandir Bold"/>
              </a:rPr>
              <a:t>Pressure Sensors: Monitoring Atmospheric Pressure</a:t>
            </a:r>
          </a:p>
          <a:p>
            <a:pPr algn="l">
              <a:lnSpc>
                <a:spcPts val="4506"/>
              </a:lnSpc>
              <a:spcBef>
                <a:spcPct val="0"/>
              </a:spcBef>
            </a:pPr>
            <a:r>
              <a:rPr lang="en-US" b="true" sz="3219">
                <a:solidFill>
                  <a:srgbClr val="CC5347"/>
                </a:solidFill>
                <a:latin typeface="Agrandir Bold"/>
                <a:ea typeface="Agrandir Bold"/>
                <a:cs typeface="Agrandir Bold"/>
                <a:sym typeface="Agrandir Bold"/>
              </a:rPr>
              <a:t>Principle</a:t>
            </a:r>
            <a:r>
              <a:rPr lang="en-US" sz="3219">
                <a:solidFill>
                  <a:srgbClr val="000000"/>
                </a:solidFill>
                <a:latin typeface="Agrandir"/>
                <a:ea typeface="Agrandir"/>
                <a:cs typeface="Agrandir"/>
                <a:sym typeface="Agrandir"/>
              </a:rPr>
              <a:t>: Detect air pressure via membrane deformation (piezoresistive or capacitive), often used for altitude calculation or weather forecasting.</a:t>
            </a:r>
          </a:p>
          <a:p>
            <a:pPr algn="l">
              <a:lnSpc>
                <a:spcPts val="4506"/>
              </a:lnSpc>
              <a:spcBef>
                <a:spcPct val="0"/>
              </a:spcBef>
            </a:pPr>
            <a:r>
              <a:rPr lang="en-US" sz="3219">
                <a:solidFill>
                  <a:srgbClr val="CC5347"/>
                </a:solidFill>
                <a:latin typeface="Agrandir"/>
                <a:ea typeface="Agrandir"/>
                <a:cs typeface="Agrandir"/>
                <a:sym typeface="Agrandir"/>
              </a:rPr>
              <a:t>Types:</a:t>
            </a:r>
          </a:p>
          <a:p>
            <a:pPr algn="l">
              <a:lnSpc>
                <a:spcPts val="4506"/>
              </a:lnSpc>
              <a:spcBef>
                <a:spcPct val="0"/>
              </a:spcBef>
            </a:pPr>
            <a:r>
              <a:rPr lang="en-US" sz="3219">
                <a:solidFill>
                  <a:srgbClr val="000000"/>
                </a:solidFill>
                <a:latin typeface="Agrandir"/>
                <a:ea typeface="Agrandir"/>
                <a:cs typeface="Agrandir"/>
                <a:sym typeface="Agrandir"/>
              </a:rPr>
              <a:t>MEMS Absolute — Measures vs. vacuum, digital output.</a:t>
            </a:r>
          </a:p>
          <a:p>
            <a:pPr algn="l">
              <a:lnSpc>
                <a:spcPts val="4506"/>
              </a:lnSpc>
              <a:spcBef>
                <a:spcPct val="0"/>
              </a:spcBef>
            </a:pPr>
            <a:r>
              <a:rPr lang="en-US" sz="3219">
                <a:solidFill>
                  <a:srgbClr val="000000"/>
                </a:solidFill>
                <a:latin typeface="Agrandir"/>
                <a:ea typeface="Agrandir"/>
                <a:cs typeface="Agrandir"/>
                <a:sym typeface="Agrandir"/>
              </a:rPr>
              <a:t>Combined — Bundled with temperature (and sometimes humidity).</a:t>
            </a:r>
          </a:p>
          <a:p>
            <a:pPr algn="l">
              <a:lnSpc>
                <a:spcPts val="4506"/>
              </a:lnSpc>
              <a:spcBef>
                <a:spcPct val="0"/>
              </a:spcBef>
            </a:pPr>
            <a:r>
              <a:rPr lang="en-US" b="true" sz="3219">
                <a:solidFill>
                  <a:srgbClr val="CC5347"/>
                </a:solidFill>
                <a:latin typeface="Agrandir Bold"/>
                <a:ea typeface="Agrandir Bold"/>
                <a:cs typeface="Agrandir Bold"/>
                <a:sym typeface="Agrandir Bold"/>
              </a:rPr>
              <a:t>Key Specifications (General):</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Pressure Range: 300–1100 hPa (or wider in newer models).</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Accuracy: ±0.5 to ±1 hPa.</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Resolution: 0.01–0.1 hPa.</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Altitude Accuracy: ~1 meter.</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Power: 3.3V, ultra-low current.</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Interface: I2C or SPI.</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Examples for Raspberry Pi:</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BMP280 — Affordable I2C/SPI sensor, includes temperature. </a:t>
            </a:r>
          </a:p>
          <a:p>
            <a:pPr algn="l" marL="695003" indent="-347502" lvl="1">
              <a:lnSpc>
                <a:spcPts val="4506"/>
              </a:lnSpc>
              <a:buFont typeface="Arial"/>
              <a:buChar char="•"/>
            </a:pPr>
            <a:r>
              <a:rPr lang="en-US" sz="3219">
                <a:solidFill>
                  <a:srgbClr val="000000"/>
                </a:solidFill>
                <a:latin typeface="Agrandir"/>
                <a:ea typeface="Agrandir"/>
                <a:cs typeface="Agrandir"/>
                <a:sym typeface="Agrandir"/>
              </a:rPr>
              <a:t>BME280 — Adds humidity to BMP280.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514350" y="616326"/>
            <a:ext cx="17773650" cy="9023986"/>
          </a:xfrm>
          <a:prstGeom prst="rect">
            <a:avLst/>
          </a:prstGeom>
        </p:spPr>
        <p:txBody>
          <a:bodyPr anchor="t" rtlCol="false" tIns="0" lIns="0" bIns="0" rIns="0">
            <a:spAutoFit/>
          </a:bodyPr>
          <a:lstStyle/>
          <a:p>
            <a:pPr algn="l">
              <a:lnSpc>
                <a:spcPts val="5039"/>
              </a:lnSpc>
            </a:pPr>
            <a:r>
              <a:rPr lang="en-US" b="true" sz="3599">
                <a:solidFill>
                  <a:srgbClr val="65A077"/>
                </a:solidFill>
                <a:latin typeface="Agrandir Bold"/>
                <a:ea typeface="Agrandir Bold"/>
                <a:cs typeface="Agrandir Bold"/>
                <a:sym typeface="Agrandir Bold"/>
              </a:rPr>
              <a:t>Pressure Sensors (barometric, often with temp/humidity)</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BMP280 — Affordable Bosch I2C/SPI sensor for pressure and temperature, great for altitude calculation.</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BME280 — Bosch multi-sensor adding humidity to BMP280 for full environmental data.</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BMP180 — Older Bosch I2C pressure/temperature sensor, still common in basic weather projects.</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BMP388 / BMP390 — Newer high-precision Bosch sensors for improved pressure and altitude accuracy.</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MS5637 — High-resolution barometric pressure sensor, suitable for precise measurements.</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LPS25H — STMicroelectronics I2C pressure sensor with temperature, robust for outdoor use.</a:t>
            </a:r>
          </a:p>
          <a:p>
            <a:pPr algn="l" marL="777230" indent="-388615" lvl="1">
              <a:lnSpc>
                <a:spcPts val="5039"/>
              </a:lnSpc>
              <a:buFont typeface="Arial"/>
              <a:buChar char="•"/>
            </a:pPr>
            <a:r>
              <a:rPr lang="en-US" sz="3599">
                <a:solidFill>
                  <a:srgbClr val="000000"/>
                </a:solidFill>
                <a:latin typeface="Agrandir"/>
                <a:ea typeface="Agrandir"/>
                <a:cs typeface="Agrandir"/>
                <a:sym typeface="Agrandir"/>
              </a:rPr>
              <a:t>QMP6988 — Compact pressure sensor often in multi-unit boards like ENV kits.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2569160" y="713603"/>
            <a:ext cx="5053624" cy="6208538"/>
          </a:xfrm>
          <a:custGeom>
            <a:avLst/>
            <a:gdLst/>
            <a:ahLst/>
            <a:cxnLst/>
            <a:rect r="r" b="b" t="t" l="l"/>
            <a:pathLst>
              <a:path h="6208538" w="5053624">
                <a:moveTo>
                  <a:pt x="0" y="0"/>
                </a:moveTo>
                <a:lnTo>
                  <a:pt x="5053624" y="0"/>
                </a:lnTo>
                <a:lnTo>
                  <a:pt x="5053624" y="6208538"/>
                </a:lnTo>
                <a:lnTo>
                  <a:pt x="0" y="6208538"/>
                </a:lnTo>
                <a:lnTo>
                  <a:pt x="0" y="0"/>
                </a:lnTo>
                <a:close/>
              </a:path>
            </a:pathLst>
          </a:custGeom>
          <a:blipFill>
            <a:blip r:embed="rId2"/>
            <a:stretch>
              <a:fillRect l="-35165" t="0" r="-28639" b="0"/>
            </a:stretch>
          </a:blipFill>
        </p:spPr>
      </p:sp>
      <p:sp>
        <p:nvSpPr>
          <p:cNvPr name="TextBox 3" id="3"/>
          <p:cNvSpPr txBox="true"/>
          <p:nvPr/>
        </p:nvSpPr>
        <p:spPr>
          <a:xfrm rot="0">
            <a:off x="235808" y="187226"/>
            <a:ext cx="11936906" cy="9826823"/>
          </a:xfrm>
          <a:prstGeom prst="rect">
            <a:avLst/>
          </a:prstGeom>
        </p:spPr>
        <p:txBody>
          <a:bodyPr anchor="t" rtlCol="false" tIns="0" lIns="0" bIns="0" rIns="0">
            <a:spAutoFit/>
          </a:bodyPr>
          <a:lstStyle/>
          <a:p>
            <a:pPr algn="ctr">
              <a:lnSpc>
                <a:spcPts val="6009"/>
              </a:lnSpc>
              <a:spcBef>
                <a:spcPct val="0"/>
              </a:spcBef>
            </a:pPr>
            <a:r>
              <a:rPr lang="en-US" sz="4292">
                <a:solidFill>
                  <a:srgbClr val="0B418E"/>
                </a:solidFill>
                <a:latin typeface="Canva Sans"/>
                <a:ea typeface="Canva Sans"/>
                <a:cs typeface="Canva Sans"/>
                <a:sym typeface="Canva Sans"/>
              </a:rPr>
              <a:t>BMP388 / BMP390 Sensor</a:t>
            </a:r>
          </a:p>
          <a:p>
            <a:pPr algn="just">
              <a:lnSpc>
                <a:spcPts val="3349"/>
              </a:lnSpc>
              <a:spcBef>
                <a:spcPct val="0"/>
              </a:spcBef>
            </a:pPr>
            <a:r>
              <a:rPr lang="en-US" sz="2392">
                <a:solidFill>
                  <a:srgbClr val="000000"/>
                </a:solidFill>
                <a:latin typeface="Canva Sans"/>
                <a:ea typeface="Canva Sans"/>
                <a:cs typeface="Canva Sans"/>
                <a:sym typeface="Canva Sans"/>
              </a:rPr>
              <a:t>The BMP388 and BMP390 are high-precision digital barometric pressure sensors from Bosch Sensortec, part of the BMP3xx series, designed for accurate altitude tracking, weather monitoring, and drone stabilization. They measure absolute pressure and temperature using piezoresistive MEMS technology, with the BMP390 offering improved relative accuracy (±3 Pa vs. BMP388's ±8 Pa) for better altitude resolution (±0.25m vs. ±0.66m). Both are compact, low-power, and support I2C/SPI interfaces, making them ideal for Raspberry Pi integration.</a:t>
            </a:r>
          </a:p>
          <a:p>
            <a:pPr algn="just">
              <a:lnSpc>
                <a:spcPts val="3349"/>
              </a:lnSpc>
              <a:spcBef>
                <a:spcPct val="0"/>
              </a:spcBef>
            </a:pPr>
            <a:r>
              <a:rPr lang="en-US" b="true" sz="2392">
                <a:solidFill>
                  <a:srgbClr val="0B418E"/>
                </a:solidFill>
                <a:latin typeface="Canva Sans Bold"/>
                <a:ea typeface="Canva Sans Bold"/>
                <a:cs typeface="Canva Sans Bold"/>
                <a:sym typeface="Canva Sans Bold"/>
              </a:rPr>
              <a:t>Key Specifications (BMP388 / BMP390)</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Pressure Range: 300 hPa to 1250 hPa (both)</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Pressure Accuracy (Absolute): ±50 Pa / ±30 Pa (typical over 0–65°C)</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Pressure Accuracy (Relative): ±8 Pa / ±3 Pa (equivalent to ±0.66m / ±0.25m altitude)</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Pressure Resolution: 24-bit (down to 0.16 Pa / better in BMP390)</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Temperature Range: -40°C to +85°C (both)</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Temperature Accuracy: ±0.5°C typical (both)</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Supply Voltage: 1.65V to 3.6V (both, 3.3V Pi-compatible)</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Current Consumption: ~3.4 μA at 1 Hz (low-power mode)</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Interface: I2C (up to 3.4 MHz) or SPI (up to 10 MHz)</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FIFO Buffer: 512 bytes (for burst data, reduces host load)</a:t>
            </a:r>
          </a:p>
          <a:p>
            <a:pPr algn="just" marL="581252" indent="-290626" lvl="1">
              <a:lnSpc>
                <a:spcPts val="3769"/>
              </a:lnSpc>
              <a:buFont typeface="Arial"/>
              <a:buChar char="•"/>
            </a:pPr>
            <a:r>
              <a:rPr lang="en-US" sz="2692">
                <a:solidFill>
                  <a:srgbClr val="000000"/>
                </a:solidFill>
                <a:latin typeface="Canva Sans"/>
                <a:ea typeface="Canva Sans"/>
                <a:cs typeface="Canva Sans"/>
                <a:sym typeface="Canva Sans"/>
              </a:rPr>
              <a:t>Package: Tiny 2x2x0.75 mm LGA (on breakout boards for ease)</a:t>
            </a:r>
          </a:p>
        </p:txBody>
      </p:sp>
      <p:sp>
        <p:nvSpPr>
          <p:cNvPr name="TextBox 4" id="4"/>
          <p:cNvSpPr txBox="true"/>
          <p:nvPr/>
        </p:nvSpPr>
        <p:spPr>
          <a:xfrm rot="0">
            <a:off x="12407075" y="7270514"/>
            <a:ext cx="5880925" cy="17805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ea typeface="Canva Sans"/>
                <a:cs typeface="Canva Sans"/>
                <a:sym typeface="Canva Sans"/>
              </a:rPr>
              <a:t>Adafruit BMP390 - Precision Barometric Pressure and Altimeter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0283168" y="1240138"/>
            <a:ext cx="7689735" cy="6026830"/>
          </a:xfrm>
          <a:custGeom>
            <a:avLst/>
            <a:gdLst/>
            <a:ahLst/>
            <a:cxnLst/>
            <a:rect r="r" b="b" t="t" l="l"/>
            <a:pathLst>
              <a:path h="6026830" w="7689735">
                <a:moveTo>
                  <a:pt x="0" y="0"/>
                </a:moveTo>
                <a:lnTo>
                  <a:pt x="7689735" y="0"/>
                </a:lnTo>
                <a:lnTo>
                  <a:pt x="7689735" y="6026829"/>
                </a:lnTo>
                <a:lnTo>
                  <a:pt x="0" y="6026829"/>
                </a:lnTo>
                <a:lnTo>
                  <a:pt x="0" y="0"/>
                </a:lnTo>
                <a:close/>
              </a:path>
            </a:pathLst>
          </a:custGeom>
          <a:blipFill>
            <a:blip r:embed="rId2"/>
            <a:stretch>
              <a:fillRect l="0" t="0" r="0" b="0"/>
            </a:stretch>
          </a:blipFill>
        </p:spPr>
      </p:sp>
      <p:sp>
        <p:nvSpPr>
          <p:cNvPr name="TextBox 3" id="3"/>
          <p:cNvSpPr txBox="true"/>
          <p:nvPr/>
        </p:nvSpPr>
        <p:spPr>
          <a:xfrm rot="0">
            <a:off x="500105" y="784397"/>
            <a:ext cx="9321191" cy="8048334"/>
          </a:xfrm>
          <a:prstGeom prst="rect">
            <a:avLst/>
          </a:prstGeom>
        </p:spPr>
        <p:txBody>
          <a:bodyPr anchor="t" rtlCol="false" tIns="0" lIns="0" bIns="0" rIns="0">
            <a:spAutoFit/>
          </a:bodyPr>
          <a:lstStyle/>
          <a:p>
            <a:pPr algn="l">
              <a:lnSpc>
                <a:spcPts val="6841"/>
              </a:lnSpc>
              <a:spcBef>
                <a:spcPct val="0"/>
              </a:spcBef>
            </a:pPr>
            <a:r>
              <a:rPr lang="en-US" b="true" sz="4886">
                <a:solidFill>
                  <a:srgbClr val="000000"/>
                </a:solidFill>
                <a:latin typeface="Canva Sans Bold"/>
                <a:ea typeface="Canva Sans Bold"/>
                <a:cs typeface="Canva Sans Bold"/>
                <a:sym typeface="Canva Sans Bold"/>
              </a:rPr>
              <a:t>Connections to Raspberry Pi: </a:t>
            </a:r>
          </a:p>
          <a:p>
            <a:pPr algn="l">
              <a:lnSpc>
                <a:spcPts val="4741"/>
              </a:lnSpc>
              <a:spcBef>
                <a:spcPct val="0"/>
              </a:spcBef>
            </a:pPr>
            <a:r>
              <a:rPr lang="en-US" sz="3386">
                <a:solidFill>
                  <a:srgbClr val="000000"/>
                </a:solidFill>
                <a:latin typeface="Canva Sans"/>
                <a:ea typeface="Canva Sans"/>
                <a:cs typeface="Canva Sans"/>
                <a:sym typeface="Canva Sans"/>
              </a:rPr>
              <a:t>Available on breakout boards (e.g., Adafruit STEMMA QT / Qwiic or Waveshare), with standard 4–6 pin configuration for I2C (default, easiest):</a:t>
            </a:r>
          </a:p>
          <a:p>
            <a:pPr algn="l" marL="731143" indent="-365572" lvl="1">
              <a:lnSpc>
                <a:spcPts val="4741"/>
              </a:lnSpc>
              <a:buFont typeface="Arial"/>
              <a:buChar char="•"/>
            </a:pPr>
            <a:r>
              <a:rPr lang="en-US" sz="3386">
                <a:solidFill>
                  <a:srgbClr val="000000"/>
                </a:solidFill>
                <a:latin typeface="Canva Sans"/>
                <a:ea typeface="Canva Sans"/>
                <a:cs typeface="Canva Sans"/>
                <a:sym typeface="Canva Sans"/>
              </a:rPr>
              <a:t>VIN / VDD → 3.3V on Pi</a:t>
            </a:r>
          </a:p>
          <a:p>
            <a:pPr algn="l" marL="731143" indent="-365572" lvl="1">
              <a:lnSpc>
                <a:spcPts val="4741"/>
              </a:lnSpc>
              <a:buFont typeface="Arial"/>
              <a:buChar char="•"/>
            </a:pPr>
            <a:r>
              <a:rPr lang="en-US" sz="3386">
                <a:solidFill>
                  <a:srgbClr val="000000"/>
                </a:solidFill>
                <a:latin typeface="Canva Sans"/>
                <a:ea typeface="Canva Sans"/>
                <a:cs typeface="Canva Sans"/>
                <a:sym typeface="Canva Sans"/>
              </a:rPr>
              <a:t>GND → GND on Pi</a:t>
            </a:r>
          </a:p>
          <a:p>
            <a:pPr algn="l" marL="731143" indent="-365572" lvl="1">
              <a:lnSpc>
                <a:spcPts val="4741"/>
              </a:lnSpc>
              <a:buFont typeface="Arial"/>
              <a:buChar char="•"/>
            </a:pPr>
            <a:r>
              <a:rPr lang="en-US" sz="3386">
                <a:solidFill>
                  <a:srgbClr val="000000"/>
                </a:solidFill>
                <a:latin typeface="Canva Sans"/>
                <a:ea typeface="Canva Sans"/>
                <a:cs typeface="Canva Sans"/>
                <a:sym typeface="Canva Sans"/>
              </a:rPr>
              <a:t>SCL → GPIO 3 (SCL)</a:t>
            </a:r>
          </a:p>
          <a:p>
            <a:pPr algn="l" marL="731143" indent="-365572" lvl="1">
              <a:lnSpc>
                <a:spcPts val="4741"/>
              </a:lnSpc>
              <a:buFont typeface="Arial"/>
              <a:buChar char="•"/>
            </a:pPr>
            <a:r>
              <a:rPr lang="en-US" sz="3386">
                <a:solidFill>
                  <a:srgbClr val="000000"/>
                </a:solidFill>
                <a:latin typeface="Canva Sans"/>
                <a:ea typeface="Canva Sans"/>
                <a:cs typeface="Canva Sans"/>
                <a:sym typeface="Canva Sans"/>
              </a:rPr>
              <a:t>SDA → GPIO 2 (SDA)</a:t>
            </a:r>
          </a:p>
          <a:p>
            <a:pPr algn="l" marL="731143" indent="-365572" lvl="1">
              <a:lnSpc>
                <a:spcPts val="4741"/>
              </a:lnSpc>
              <a:buFont typeface="Arial"/>
              <a:buChar char="•"/>
            </a:pPr>
            <a:r>
              <a:rPr lang="en-US" sz="3386">
                <a:solidFill>
                  <a:srgbClr val="000000"/>
                </a:solidFill>
                <a:latin typeface="Canva Sans"/>
                <a:ea typeface="Canva Sans"/>
                <a:cs typeface="Canva Sans"/>
                <a:sym typeface="Canva Sans"/>
              </a:rPr>
              <a:t>Optional: INT (interrupt) → Any GPIO for data-ready alerts</a:t>
            </a:r>
          </a:p>
          <a:p>
            <a:pPr algn="l" marL="731143" indent="-365572" lvl="1">
              <a:lnSpc>
                <a:spcPts val="4741"/>
              </a:lnSpc>
              <a:buFont typeface="Arial"/>
              <a:buChar char="•"/>
            </a:pPr>
            <a:r>
              <a:rPr lang="en-US" sz="3386">
                <a:solidFill>
                  <a:srgbClr val="000000"/>
                </a:solidFill>
                <a:latin typeface="Canva Sans"/>
                <a:ea typeface="Canva Sans"/>
                <a:cs typeface="Canva Sans"/>
                <a:sym typeface="Canva Sans"/>
              </a:rPr>
              <a:t>For SPI: Add MOSI (GPIO 10), MISO (GPIO 9), SCLK (GPIO 11), CS (any GPIO)</a:t>
            </a:r>
          </a:p>
        </p:txBody>
      </p:sp>
      <p:sp>
        <p:nvSpPr>
          <p:cNvPr name="TextBox 4" id="4"/>
          <p:cNvSpPr txBox="true"/>
          <p:nvPr/>
        </p:nvSpPr>
        <p:spPr>
          <a:xfrm rot="0">
            <a:off x="10967442" y="7652265"/>
            <a:ext cx="6321187"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ea typeface="Canva Sans"/>
                <a:cs typeface="Canva Sans"/>
                <a:sym typeface="Canva Sans"/>
              </a:rPr>
              <a:t>BMP390 High Precision Barometric Pressure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741762" y="448749"/>
            <a:ext cx="17107178" cy="9558636"/>
          </a:xfrm>
          <a:custGeom>
            <a:avLst/>
            <a:gdLst/>
            <a:ahLst/>
            <a:cxnLst/>
            <a:rect r="r" b="b" t="t" l="l"/>
            <a:pathLst>
              <a:path h="9558636" w="17107178">
                <a:moveTo>
                  <a:pt x="0" y="0"/>
                </a:moveTo>
                <a:lnTo>
                  <a:pt x="17107178" y="0"/>
                </a:lnTo>
                <a:lnTo>
                  <a:pt x="17107178" y="9558636"/>
                </a:lnTo>
                <a:lnTo>
                  <a:pt x="0" y="955863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439016" y="456667"/>
            <a:ext cx="17271044" cy="9494405"/>
          </a:xfrm>
          <a:prstGeom prst="rect">
            <a:avLst/>
          </a:prstGeom>
        </p:spPr>
        <p:txBody>
          <a:bodyPr anchor="t" rtlCol="false" tIns="0" lIns="0" bIns="0" rIns="0">
            <a:spAutoFit/>
          </a:bodyPr>
          <a:lstStyle/>
          <a:p>
            <a:pPr algn="ctr">
              <a:lnSpc>
                <a:spcPts val="9122"/>
              </a:lnSpc>
              <a:spcBef>
                <a:spcPct val="0"/>
              </a:spcBef>
            </a:pPr>
            <a:r>
              <a:rPr lang="en-US" b="true" sz="6516">
                <a:solidFill>
                  <a:srgbClr val="0B418E"/>
                </a:solidFill>
                <a:latin typeface="Canva Sans Bold"/>
                <a:ea typeface="Canva Sans Bold"/>
                <a:cs typeface="Canva Sans Bold"/>
                <a:sym typeface="Canva Sans Bold"/>
              </a:rPr>
              <a:t>QMP6988 Sensor </a:t>
            </a:r>
          </a:p>
          <a:p>
            <a:pPr algn="l">
              <a:lnSpc>
                <a:spcPts val="3945"/>
              </a:lnSpc>
              <a:spcBef>
                <a:spcPct val="0"/>
              </a:spcBef>
            </a:pPr>
            <a:r>
              <a:rPr lang="en-US" sz="2817">
                <a:solidFill>
                  <a:srgbClr val="000000"/>
                </a:solidFill>
                <a:latin typeface="Canva Sans"/>
                <a:ea typeface="Canva Sans"/>
                <a:cs typeface="Canva Sans"/>
                <a:sym typeface="Canva Sans"/>
              </a:rPr>
              <a:t>The QMP6988 is a high-precision absolute barometric pressure sensor from QST Corporation, often used in M5Stack ENV III/IV units for environmental monitoring. It provides pressure and temperature data with excellent stability, suitable for altitude estimation, weather stations, and mobile applications, via an I2C interface for easy Raspberry Pi compatibility.</a:t>
            </a:r>
          </a:p>
          <a:p>
            <a:pPr algn="l">
              <a:lnSpc>
                <a:spcPts val="3945"/>
              </a:lnSpc>
              <a:spcBef>
                <a:spcPct val="0"/>
              </a:spcBef>
            </a:pPr>
            <a:r>
              <a:rPr lang="en-US" sz="2817" b="true">
                <a:solidFill>
                  <a:srgbClr val="16477D"/>
                </a:solidFill>
                <a:latin typeface="Canva Sans Bold"/>
                <a:ea typeface="Canva Sans Bold"/>
                <a:cs typeface="Canva Sans Bold"/>
                <a:sym typeface="Canva Sans Bold"/>
              </a:rPr>
              <a:t>Key Specifications</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Pressure Range: 30 kPa to 110 kPa (300–1100 hPa)</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Pressure Accuracy (Relative): ±0.039 hPa (≈ ±1m altitude)</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Pressure Resolution: High precision (down to 0.0002 hPa in some modes)</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Absolute Accuracy: ±0.12 hPa typical</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Temperature Range: -40°C to +80°C / +85°C</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Temperature Accuracy: ±0.5°C typical</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Temperature Resolution: 0.0002°C</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Supply Voltage: 1.7V to 3.6V (3.3V Pi-compatible) or up to 5V in modules</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Current Consumption: 21.4 μA average (low-power mode)</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Interface: I2C (address 0x56)</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Response Time: Fast, suitable for real-time</a:t>
            </a:r>
          </a:p>
          <a:p>
            <a:pPr algn="l" marL="608395" indent="-304198" lvl="1">
              <a:lnSpc>
                <a:spcPts val="3945"/>
              </a:lnSpc>
              <a:buFont typeface="Arial"/>
              <a:buChar char="•"/>
            </a:pPr>
            <a:r>
              <a:rPr lang="en-US" sz="2817">
                <a:solidFill>
                  <a:srgbClr val="000000"/>
                </a:solidFill>
                <a:latin typeface="Canva Sans"/>
                <a:ea typeface="Canva Sans"/>
                <a:cs typeface="Canva Sans"/>
                <a:sym typeface="Canva Sans"/>
              </a:rPr>
              <a:t>Package: Compact LGA (on M5Stack Unit breakouts)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0" y="219945"/>
            <a:ext cx="10865562" cy="10177523"/>
          </a:xfrm>
          <a:prstGeom prst="rect">
            <a:avLst/>
          </a:prstGeom>
        </p:spPr>
        <p:txBody>
          <a:bodyPr anchor="t" rtlCol="false" tIns="0" lIns="0" bIns="0" rIns="0">
            <a:spAutoFit/>
          </a:bodyPr>
          <a:lstStyle/>
          <a:p>
            <a:pPr algn="just">
              <a:lnSpc>
                <a:spcPts val="5649"/>
              </a:lnSpc>
            </a:pPr>
            <a:r>
              <a:rPr lang="en-US" b="true" sz="4035">
                <a:solidFill>
                  <a:srgbClr val="16477D"/>
                </a:solidFill>
                <a:latin typeface="Canva Sans Bold"/>
                <a:ea typeface="Canva Sans Bold"/>
                <a:cs typeface="Canva Sans Bold"/>
                <a:sym typeface="Canva Sans Bold"/>
              </a:rPr>
              <a:t>Principle</a:t>
            </a:r>
          </a:p>
          <a:p>
            <a:pPr algn="just">
              <a:lnSpc>
                <a:spcPts val="5369"/>
              </a:lnSpc>
            </a:pPr>
            <a:r>
              <a:rPr lang="en-US" sz="3835">
                <a:solidFill>
                  <a:srgbClr val="000000"/>
                </a:solidFill>
                <a:latin typeface="Canva Sans"/>
                <a:ea typeface="Canva Sans"/>
                <a:cs typeface="Canva Sans"/>
                <a:sym typeface="Canva Sans"/>
              </a:rPr>
              <a:t>The QMP6988 employs a piezoresistive MEMS element to measure absolute pressure changes via resistance variations, integrated with a temperature sensor for compensation, delivering calibrated digital outputs over I2C with built-in filtering for stability.</a:t>
            </a:r>
          </a:p>
          <a:p>
            <a:pPr algn="just">
              <a:lnSpc>
                <a:spcPts val="5509"/>
              </a:lnSpc>
            </a:pPr>
            <a:r>
              <a:rPr lang="en-US" b="true" sz="3935">
                <a:solidFill>
                  <a:srgbClr val="16477D"/>
                </a:solidFill>
                <a:latin typeface="Canva Sans Bold"/>
                <a:ea typeface="Canva Sans Bold"/>
                <a:cs typeface="Canva Sans Bold"/>
                <a:sym typeface="Canva Sans Bold"/>
              </a:rPr>
              <a:t>Connections to Raspberry Pi</a:t>
            </a:r>
          </a:p>
          <a:p>
            <a:pPr algn="just">
              <a:lnSpc>
                <a:spcPts val="5369"/>
              </a:lnSpc>
            </a:pPr>
            <a:r>
              <a:rPr lang="en-US" sz="3835">
                <a:solidFill>
                  <a:srgbClr val="000000"/>
                </a:solidFill>
                <a:latin typeface="Canva Sans"/>
                <a:ea typeface="Canva Sans"/>
                <a:cs typeface="Canva Sans"/>
                <a:sym typeface="Canva Sans"/>
              </a:rPr>
              <a:t>Typically on M5Stack Unit breakout (Grove-compatible) or generic boards with 4-pin I2C:</a:t>
            </a:r>
          </a:p>
          <a:p>
            <a:pPr algn="just" marL="828005" indent="-414003" lvl="1">
              <a:lnSpc>
                <a:spcPts val="5369"/>
              </a:lnSpc>
              <a:buFont typeface="Arial"/>
              <a:buChar char="•"/>
            </a:pPr>
            <a:r>
              <a:rPr lang="en-US" sz="3835">
                <a:solidFill>
                  <a:srgbClr val="000000"/>
                </a:solidFill>
                <a:latin typeface="Canva Sans"/>
                <a:ea typeface="Canva Sans"/>
                <a:cs typeface="Canva Sans"/>
                <a:sym typeface="Canva Sans"/>
              </a:rPr>
              <a:t>VCC / VIN → 3.3V or 5V on Pi (module-dependent)</a:t>
            </a:r>
          </a:p>
          <a:p>
            <a:pPr algn="just" marL="828005" indent="-414003" lvl="1">
              <a:lnSpc>
                <a:spcPts val="5369"/>
              </a:lnSpc>
              <a:buFont typeface="Arial"/>
              <a:buChar char="•"/>
            </a:pPr>
            <a:r>
              <a:rPr lang="en-US" sz="3835">
                <a:solidFill>
                  <a:srgbClr val="000000"/>
                </a:solidFill>
                <a:latin typeface="Canva Sans"/>
                <a:ea typeface="Canva Sans"/>
                <a:cs typeface="Canva Sans"/>
                <a:sym typeface="Canva Sans"/>
              </a:rPr>
              <a:t>GND → GND on Pi</a:t>
            </a:r>
          </a:p>
          <a:p>
            <a:pPr algn="just" marL="828005" indent="-414003" lvl="1">
              <a:lnSpc>
                <a:spcPts val="5369"/>
              </a:lnSpc>
              <a:buFont typeface="Arial"/>
              <a:buChar char="•"/>
            </a:pPr>
            <a:r>
              <a:rPr lang="en-US" sz="3835">
                <a:solidFill>
                  <a:srgbClr val="000000"/>
                </a:solidFill>
                <a:latin typeface="Canva Sans"/>
                <a:ea typeface="Canva Sans"/>
                <a:cs typeface="Canva Sans"/>
                <a:sym typeface="Canva Sans"/>
              </a:rPr>
              <a:t>SCL → GPIO 3 (SCL)</a:t>
            </a:r>
          </a:p>
          <a:p>
            <a:pPr algn="just" marL="828005" indent="-414003" lvl="1">
              <a:lnSpc>
                <a:spcPts val="5369"/>
              </a:lnSpc>
              <a:buFont typeface="Arial"/>
              <a:buChar char="•"/>
            </a:pPr>
            <a:r>
              <a:rPr lang="en-US" sz="3835">
                <a:solidFill>
                  <a:srgbClr val="000000"/>
                </a:solidFill>
                <a:latin typeface="Canva Sans"/>
                <a:ea typeface="Canva Sans"/>
                <a:cs typeface="Canva Sans"/>
                <a:sym typeface="Canva Sans"/>
              </a:rPr>
              <a:t>SDA → GPIO 2 (SDA)</a:t>
            </a:r>
          </a:p>
        </p:txBody>
      </p:sp>
      <p:sp>
        <p:nvSpPr>
          <p:cNvPr name="Freeform 3" id="3"/>
          <p:cNvSpPr/>
          <p:nvPr/>
        </p:nvSpPr>
        <p:spPr>
          <a:xfrm flipH="false" flipV="false" rot="0">
            <a:off x="11225888" y="2061328"/>
            <a:ext cx="6637379" cy="5427901"/>
          </a:xfrm>
          <a:custGeom>
            <a:avLst/>
            <a:gdLst/>
            <a:ahLst/>
            <a:cxnLst/>
            <a:rect r="r" b="b" t="t" l="l"/>
            <a:pathLst>
              <a:path h="5427901" w="6637379">
                <a:moveTo>
                  <a:pt x="0" y="0"/>
                </a:moveTo>
                <a:lnTo>
                  <a:pt x="6637379" y="0"/>
                </a:lnTo>
                <a:lnTo>
                  <a:pt x="6637379" y="5427901"/>
                </a:lnTo>
                <a:lnTo>
                  <a:pt x="0" y="5427901"/>
                </a:lnTo>
                <a:lnTo>
                  <a:pt x="0" y="0"/>
                </a:lnTo>
                <a:close/>
              </a:path>
            </a:pathLst>
          </a:custGeom>
          <a:blipFill>
            <a:blip r:embed="rId2"/>
            <a:stretch>
              <a:fillRect l="0" t="0" r="0" b="0"/>
            </a:stretch>
          </a:blipFill>
        </p:spPr>
      </p:sp>
      <p:sp>
        <p:nvSpPr>
          <p:cNvPr name="TextBox 4" id="4"/>
          <p:cNvSpPr txBox="true"/>
          <p:nvPr/>
        </p:nvSpPr>
        <p:spPr>
          <a:xfrm rot="0">
            <a:off x="11225888" y="8198962"/>
            <a:ext cx="6569049" cy="1318476"/>
          </a:xfrm>
          <a:prstGeom prst="rect">
            <a:avLst/>
          </a:prstGeom>
        </p:spPr>
        <p:txBody>
          <a:bodyPr anchor="t" rtlCol="false" tIns="0" lIns="0" bIns="0" rIns="0">
            <a:spAutoFit/>
          </a:bodyPr>
          <a:lstStyle/>
          <a:p>
            <a:pPr algn="ctr">
              <a:lnSpc>
                <a:spcPts val="5309"/>
              </a:lnSpc>
              <a:spcBef>
                <a:spcPct val="0"/>
              </a:spcBef>
            </a:pPr>
            <a:r>
              <a:rPr lang="en-US" sz="3792">
                <a:solidFill>
                  <a:srgbClr val="000000"/>
                </a:solidFill>
                <a:latin typeface="Canva Sans"/>
                <a:ea typeface="Canva Sans"/>
                <a:cs typeface="Canva Sans"/>
                <a:sym typeface="Canva Sans"/>
              </a:rPr>
              <a:t>Pressure sensor - barometer</a:t>
            </a:r>
          </a:p>
          <a:p>
            <a:pPr algn="ctr">
              <a:lnSpc>
                <a:spcPts val="5309"/>
              </a:lnSpc>
              <a:spcBef>
                <a:spcPct val="0"/>
              </a:spcBef>
            </a:pPr>
            <a:r>
              <a:rPr lang="en-US" sz="3792">
                <a:solidFill>
                  <a:srgbClr val="000000"/>
                </a:solidFill>
                <a:latin typeface="Canva Sans"/>
                <a:ea typeface="Canva Sans"/>
                <a:cs typeface="Canva Sans"/>
                <a:sym typeface="Canva Sans"/>
              </a:rPr>
              <a:t> - QMP6988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368736" y="352668"/>
            <a:ext cx="15550528" cy="9581665"/>
          </a:xfrm>
          <a:custGeom>
            <a:avLst/>
            <a:gdLst/>
            <a:ahLst/>
            <a:cxnLst/>
            <a:rect r="r" b="b" t="t" l="l"/>
            <a:pathLst>
              <a:path h="9581665" w="15550528">
                <a:moveTo>
                  <a:pt x="0" y="0"/>
                </a:moveTo>
                <a:lnTo>
                  <a:pt x="15550528" y="0"/>
                </a:lnTo>
                <a:lnTo>
                  <a:pt x="15550528" y="9581664"/>
                </a:lnTo>
                <a:lnTo>
                  <a:pt x="0" y="9581664"/>
                </a:lnTo>
                <a:lnTo>
                  <a:pt x="0" y="0"/>
                </a:lnTo>
                <a:close/>
              </a:path>
            </a:pathLst>
          </a:custGeom>
          <a:blipFill>
            <a:blip r:embed="rId2"/>
            <a:stretch>
              <a:fillRect l="0" t="-412" r="0" b="-41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751339" y="3255183"/>
            <a:ext cx="17158339" cy="4638675"/>
          </a:xfrm>
          <a:prstGeom prst="rect">
            <a:avLst/>
          </a:prstGeom>
        </p:spPr>
        <p:txBody>
          <a:bodyPr anchor="t" rtlCol="false" tIns="0" lIns="0" bIns="0" rIns="0">
            <a:spAutoFit/>
          </a:bodyPr>
          <a:lstStyle/>
          <a:p>
            <a:pPr algn="just">
              <a:lnSpc>
                <a:spcPts val="3990"/>
              </a:lnSpc>
              <a:spcBef>
                <a:spcPct val="0"/>
              </a:spcBef>
            </a:pPr>
            <a:r>
              <a:rPr lang="en-US" b="true" sz="3325">
                <a:solidFill>
                  <a:srgbClr val="CC5347"/>
                </a:solidFill>
                <a:latin typeface="Agrandir Bold"/>
                <a:ea typeface="Agrandir Bold"/>
                <a:cs typeface="Agrandir Bold"/>
                <a:sym typeface="Agrandir Bold"/>
              </a:rPr>
              <a:t>Definition:</a:t>
            </a:r>
            <a:r>
              <a:rPr lang="en-US" sz="3325">
                <a:solidFill>
                  <a:srgbClr val="000000"/>
                </a:solidFill>
                <a:latin typeface="Agrandir"/>
                <a:ea typeface="Agrandir"/>
                <a:cs typeface="Agrandir"/>
                <a:sym typeface="Agrandir"/>
              </a:rPr>
              <a:t> Devices that detect and measure physical or chemical properties of the environment and convert them into electrical signals.</a:t>
            </a:r>
          </a:p>
          <a:p>
            <a:pPr algn="just">
              <a:lnSpc>
                <a:spcPts val="3990"/>
              </a:lnSpc>
              <a:spcBef>
                <a:spcPct val="0"/>
              </a:spcBef>
            </a:pPr>
          </a:p>
          <a:p>
            <a:pPr algn="just">
              <a:lnSpc>
                <a:spcPts val="3990"/>
              </a:lnSpc>
              <a:spcBef>
                <a:spcPct val="0"/>
              </a:spcBef>
            </a:pPr>
            <a:r>
              <a:rPr lang="en-US" b="true" sz="3325">
                <a:solidFill>
                  <a:srgbClr val="CC5347"/>
                </a:solidFill>
                <a:latin typeface="Agrandir Bold"/>
                <a:ea typeface="Agrandir Bold"/>
                <a:cs typeface="Agrandir Bold"/>
                <a:sym typeface="Agrandir Bold"/>
              </a:rPr>
              <a:t>IoT Integration: </a:t>
            </a:r>
            <a:r>
              <a:rPr lang="en-US" sz="3325">
                <a:solidFill>
                  <a:srgbClr val="000000"/>
                </a:solidFill>
                <a:latin typeface="Agrandir"/>
                <a:ea typeface="Agrandir"/>
                <a:cs typeface="Agrandir"/>
                <a:sym typeface="Agrandir"/>
              </a:rPr>
              <a:t>Sensors are the "eyes and ears" of the Internet of Things, providing the data stream necessary for automation, monitoring, and decision-making.</a:t>
            </a:r>
          </a:p>
          <a:p>
            <a:pPr algn="just">
              <a:lnSpc>
                <a:spcPts val="3990"/>
              </a:lnSpc>
              <a:spcBef>
                <a:spcPct val="0"/>
              </a:spcBef>
            </a:pPr>
          </a:p>
          <a:p>
            <a:pPr algn="just">
              <a:lnSpc>
                <a:spcPts val="3990"/>
              </a:lnSpc>
              <a:spcBef>
                <a:spcPct val="0"/>
              </a:spcBef>
            </a:pPr>
            <a:r>
              <a:rPr lang="en-US" b="true" sz="3325">
                <a:solidFill>
                  <a:srgbClr val="CC5347"/>
                </a:solidFill>
                <a:latin typeface="Agrandir Bold"/>
                <a:ea typeface="Agrandir Bold"/>
                <a:cs typeface="Agrandir Bold"/>
                <a:sym typeface="Agrandir Bold"/>
              </a:rPr>
              <a:t>Key Applications:</a:t>
            </a:r>
            <a:r>
              <a:rPr lang="en-US" sz="3325">
                <a:solidFill>
                  <a:srgbClr val="000000"/>
                </a:solidFill>
                <a:latin typeface="Agrandir"/>
                <a:ea typeface="Agrandir"/>
                <a:cs typeface="Agrandir"/>
                <a:sym typeface="Agrandir"/>
              </a:rPr>
              <a:t> Smart Homes (HVAC, air quality), Industrial Monitoring (predictive maintenance), Agriculture (soil/weather), and Environmental Science (pollution tracking).</a:t>
            </a:r>
          </a:p>
          <a:p>
            <a:pPr algn="just">
              <a:lnSpc>
                <a:spcPts val="3990"/>
              </a:lnSpc>
              <a:spcBef>
                <a:spcPct val="0"/>
              </a:spcBef>
            </a:pPr>
            <a:r>
              <a:rPr lang="en-US" sz="3325">
                <a:solidFill>
                  <a:srgbClr val="000000"/>
                </a:solidFill>
                <a:latin typeface="Agrandir"/>
                <a:ea typeface="Agrandir"/>
                <a:cs typeface="Agrandir"/>
                <a:sym typeface="Agrandir"/>
              </a:rPr>
              <a:t>Four Core Parameters: Temperature, Humidity, Pressure, and Gas concentration</a:t>
            </a:r>
          </a:p>
        </p:txBody>
      </p:sp>
      <p:sp>
        <p:nvSpPr>
          <p:cNvPr name="TextBox 5" id="5"/>
          <p:cNvSpPr txBox="true"/>
          <p:nvPr/>
        </p:nvSpPr>
        <p:spPr>
          <a:xfrm rot="0">
            <a:off x="751339" y="1282216"/>
            <a:ext cx="16184067" cy="1247775"/>
          </a:xfrm>
          <a:prstGeom prst="rect">
            <a:avLst/>
          </a:prstGeom>
        </p:spPr>
        <p:txBody>
          <a:bodyPr anchor="t" rtlCol="false" tIns="0" lIns="0" bIns="0" rIns="0">
            <a:spAutoFit/>
          </a:bodyPr>
          <a:lstStyle/>
          <a:p>
            <a:pPr algn="ctr">
              <a:lnSpc>
                <a:spcPts val="8399"/>
              </a:lnSpc>
              <a:spcBef>
                <a:spcPct val="0"/>
              </a:spcBef>
            </a:pPr>
            <a:r>
              <a:rPr lang="en-US" sz="6999">
                <a:solidFill>
                  <a:srgbClr val="000000"/>
                </a:solidFill>
                <a:latin typeface="Agrandir"/>
                <a:ea typeface="Agrandir"/>
                <a:cs typeface="Agrandir"/>
                <a:sym typeface="Agrandir"/>
              </a:rPr>
              <a:t>Environmental Sensors: The Foundation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329359" y="-34689"/>
            <a:ext cx="18288000" cy="10175404"/>
          </a:xfrm>
          <a:prstGeom prst="rect">
            <a:avLst/>
          </a:prstGeom>
        </p:spPr>
        <p:txBody>
          <a:bodyPr anchor="t" rtlCol="false" tIns="0" lIns="0" bIns="0" rIns="0">
            <a:spAutoFit/>
          </a:bodyPr>
          <a:lstStyle/>
          <a:p>
            <a:pPr algn="ctr">
              <a:lnSpc>
                <a:spcPts val="5415"/>
              </a:lnSpc>
              <a:spcBef>
                <a:spcPct val="0"/>
              </a:spcBef>
            </a:pPr>
            <a:r>
              <a:rPr lang="en-US" b="true" sz="3868">
                <a:solidFill>
                  <a:srgbClr val="CC5347"/>
                </a:solidFill>
                <a:latin typeface="Agrandir Bold"/>
                <a:ea typeface="Agrandir Bold"/>
                <a:cs typeface="Agrandir Bold"/>
                <a:sym typeface="Agrandir Bold"/>
              </a:rPr>
              <a:t>Gas &amp; Air Quality Sensors: Monitoring Gases and Pollutants</a:t>
            </a:r>
          </a:p>
          <a:p>
            <a:pPr algn="l">
              <a:lnSpc>
                <a:spcPts val="3735"/>
              </a:lnSpc>
              <a:spcBef>
                <a:spcPct val="0"/>
              </a:spcBef>
            </a:pPr>
            <a:r>
              <a:rPr lang="en-US" b="true" sz="2668">
                <a:solidFill>
                  <a:srgbClr val="CC5347"/>
                </a:solidFill>
                <a:latin typeface="Agrandir Bold"/>
                <a:ea typeface="Agrandir Bold"/>
                <a:cs typeface="Agrandir Bold"/>
                <a:sym typeface="Agrandir Bold"/>
              </a:rPr>
              <a:t>Principle:</a:t>
            </a:r>
            <a:r>
              <a:rPr lang="en-US" sz="2668">
                <a:solidFill>
                  <a:srgbClr val="000000"/>
                </a:solidFill>
                <a:latin typeface="Agrandir"/>
                <a:ea typeface="Agrandir"/>
                <a:cs typeface="Agrandir"/>
                <a:sym typeface="Agrandir"/>
              </a:rPr>
              <a:t> Detect gases through chemical reactions (resistance change in MOX), infrared absorption (NDIR for CO2), or digital algorithms for VOCs/eCO2.</a:t>
            </a:r>
          </a:p>
          <a:p>
            <a:pPr algn="l">
              <a:lnSpc>
                <a:spcPts val="4155"/>
              </a:lnSpc>
              <a:spcBef>
                <a:spcPct val="0"/>
              </a:spcBef>
            </a:pPr>
            <a:r>
              <a:rPr lang="en-US" b="true" sz="2968">
                <a:solidFill>
                  <a:srgbClr val="CC5347"/>
                </a:solidFill>
                <a:latin typeface="Agrandir Bold"/>
                <a:ea typeface="Agrandir Bold"/>
                <a:cs typeface="Agrandir Bold"/>
                <a:sym typeface="Agrandir Bold"/>
              </a:rPr>
              <a:t>Types:</a:t>
            </a:r>
          </a:p>
          <a:p>
            <a:pPr algn="l">
              <a:lnSpc>
                <a:spcPts val="3735"/>
              </a:lnSpc>
              <a:spcBef>
                <a:spcPct val="0"/>
              </a:spcBef>
            </a:pPr>
            <a:r>
              <a:rPr lang="en-US" sz="2668">
                <a:solidFill>
                  <a:srgbClr val="000000"/>
                </a:solidFill>
                <a:latin typeface="Agrandir"/>
                <a:ea typeface="Agrandir"/>
                <a:cs typeface="Agrandir"/>
                <a:sym typeface="Agrandir"/>
              </a:rPr>
              <a:t>Analog Semiconductor (MQ Series) — Broad detection, heated oxide for multiple gases.</a:t>
            </a:r>
          </a:p>
          <a:p>
            <a:pPr algn="l">
              <a:lnSpc>
                <a:spcPts val="3735"/>
              </a:lnSpc>
              <a:spcBef>
                <a:spcPct val="0"/>
              </a:spcBef>
            </a:pPr>
            <a:r>
              <a:rPr lang="en-US" sz="2668">
                <a:solidFill>
                  <a:srgbClr val="000000"/>
                </a:solidFill>
                <a:latin typeface="Agrandir"/>
                <a:ea typeface="Agrandir"/>
                <a:cs typeface="Agrandir"/>
                <a:sym typeface="Agrandir"/>
              </a:rPr>
              <a:t>Digital VOC/eCO2 — MEMS-based for indoor quality.</a:t>
            </a:r>
          </a:p>
          <a:p>
            <a:pPr algn="l">
              <a:lnSpc>
                <a:spcPts val="3735"/>
              </a:lnSpc>
              <a:spcBef>
                <a:spcPct val="0"/>
              </a:spcBef>
            </a:pPr>
            <a:r>
              <a:rPr lang="en-US" sz="2668">
                <a:solidFill>
                  <a:srgbClr val="000000"/>
                </a:solidFill>
                <a:latin typeface="Agrandir"/>
                <a:ea typeface="Agrandir"/>
                <a:cs typeface="Agrandir"/>
                <a:sym typeface="Agrandir"/>
              </a:rPr>
              <a:t>NDIR CO2 — Optical, highly accurate true CO2.</a:t>
            </a:r>
          </a:p>
          <a:p>
            <a:pPr algn="l">
              <a:lnSpc>
                <a:spcPts val="3735"/>
              </a:lnSpc>
              <a:spcBef>
                <a:spcPct val="0"/>
              </a:spcBef>
            </a:pPr>
            <a:r>
              <a:rPr lang="en-US" sz="2668">
                <a:solidFill>
                  <a:srgbClr val="000000"/>
                </a:solidFill>
                <a:latin typeface="Agrandir"/>
                <a:ea typeface="Agrandir"/>
                <a:cs typeface="Agrandir"/>
                <a:sym typeface="Agrandir"/>
              </a:rPr>
              <a:t>Multi-Environmental — Combine gas with temp/humidity/pressure.</a:t>
            </a:r>
          </a:p>
          <a:p>
            <a:pPr algn="l">
              <a:lnSpc>
                <a:spcPts val="3735"/>
              </a:lnSpc>
              <a:spcBef>
                <a:spcPct val="0"/>
              </a:spcBef>
            </a:pPr>
            <a:r>
              <a:rPr lang="en-US" b="true" sz="2668">
                <a:solidFill>
                  <a:srgbClr val="CC5347"/>
                </a:solidFill>
                <a:latin typeface="Agrandir Bold"/>
                <a:ea typeface="Agrandir Bold"/>
                <a:cs typeface="Agrandir Bold"/>
                <a:sym typeface="Agrandir Bold"/>
              </a:rPr>
              <a:t>Key Specifications (General):</a:t>
            </a:r>
          </a:p>
          <a:p>
            <a:pPr algn="l" marL="576144" indent="-288072" lvl="1">
              <a:lnSpc>
                <a:spcPts val="3735"/>
              </a:lnSpc>
              <a:buFont typeface="Arial"/>
              <a:buChar char="•"/>
            </a:pPr>
            <a:r>
              <a:rPr lang="en-US" sz="2668">
                <a:solidFill>
                  <a:srgbClr val="000000"/>
                </a:solidFill>
                <a:latin typeface="Agrandir"/>
                <a:ea typeface="Agrandir"/>
                <a:cs typeface="Agrandir"/>
                <a:sym typeface="Agrandir"/>
              </a:rPr>
              <a:t>Gases: CO2 (400–5000ppm), TVOC, specific like NH3/smoke.</a:t>
            </a:r>
          </a:p>
          <a:p>
            <a:pPr algn="l" marL="576144" indent="-288072" lvl="1">
              <a:lnSpc>
                <a:spcPts val="3735"/>
              </a:lnSpc>
              <a:buFont typeface="Arial"/>
              <a:buChar char="•"/>
            </a:pPr>
            <a:r>
              <a:rPr lang="en-US" sz="2668">
                <a:solidFill>
                  <a:srgbClr val="000000"/>
                </a:solidFill>
                <a:latin typeface="Agrandir"/>
                <a:ea typeface="Agrandir"/>
                <a:cs typeface="Agrandir"/>
                <a:sym typeface="Agrandir"/>
              </a:rPr>
              <a:t>Accuracy: ±10–50ppm (CO2) or relative %.</a:t>
            </a:r>
          </a:p>
          <a:p>
            <a:pPr algn="l" marL="576144" indent="-288072" lvl="1">
              <a:lnSpc>
                <a:spcPts val="3735"/>
              </a:lnSpc>
              <a:buFont typeface="Arial"/>
              <a:buChar char="•"/>
            </a:pPr>
            <a:r>
              <a:rPr lang="en-US" sz="2668">
                <a:solidFill>
                  <a:srgbClr val="000000"/>
                </a:solidFill>
                <a:latin typeface="Agrandir"/>
                <a:ea typeface="Agrandir"/>
                <a:cs typeface="Agrandir"/>
                <a:sym typeface="Agrandir"/>
              </a:rPr>
              <a:t>Warm-up: Minutes for heated types.</a:t>
            </a:r>
          </a:p>
          <a:p>
            <a:pPr algn="l" marL="576144" indent="-288072" lvl="1">
              <a:lnSpc>
                <a:spcPts val="3735"/>
              </a:lnSpc>
              <a:buFont typeface="Arial"/>
              <a:buChar char="•"/>
            </a:pPr>
            <a:r>
              <a:rPr lang="en-US" sz="2668">
                <a:solidFill>
                  <a:srgbClr val="000000"/>
                </a:solidFill>
                <a:latin typeface="Agrandir"/>
                <a:ea typeface="Agrandir"/>
                <a:cs typeface="Agrandir"/>
                <a:sym typeface="Agrandir"/>
              </a:rPr>
              <a:t>Power: 3.3V–5V (higher for NDIR/heated).</a:t>
            </a:r>
          </a:p>
          <a:p>
            <a:pPr algn="l" marL="576144" indent="-288072" lvl="1">
              <a:lnSpc>
                <a:spcPts val="3735"/>
              </a:lnSpc>
              <a:buFont typeface="Arial"/>
              <a:buChar char="•"/>
            </a:pPr>
            <a:r>
              <a:rPr lang="en-US" sz="2668">
                <a:solidFill>
                  <a:srgbClr val="000000"/>
                </a:solidFill>
                <a:latin typeface="Agrandir"/>
                <a:ea typeface="Agrandir"/>
                <a:cs typeface="Agrandir"/>
                <a:sym typeface="Agrandir"/>
              </a:rPr>
              <a:t>Response Time: 10–60 seconds.</a:t>
            </a:r>
          </a:p>
          <a:p>
            <a:pPr algn="l" marL="576144" indent="-288072" lvl="1">
              <a:lnSpc>
                <a:spcPts val="3735"/>
              </a:lnSpc>
              <a:buFont typeface="Arial"/>
              <a:buChar char="•"/>
            </a:pPr>
            <a:r>
              <a:rPr lang="en-US" sz="2668">
                <a:solidFill>
                  <a:srgbClr val="000000"/>
                </a:solidFill>
                <a:latin typeface="Agrandir"/>
                <a:ea typeface="Agrandir"/>
                <a:cs typeface="Agrandir"/>
                <a:sym typeface="Agrandir"/>
              </a:rPr>
              <a:t>Interface: Analog (ADC needed), I2C, UART.</a:t>
            </a:r>
          </a:p>
          <a:p>
            <a:pPr algn="l">
              <a:lnSpc>
                <a:spcPts val="3735"/>
              </a:lnSpc>
              <a:spcBef>
                <a:spcPct val="0"/>
              </a:spcBef>
            </a:pPr>
            <a:r>
              <a:rPr lang="en-US" sz="2668">
                <a:solidFill>
                  <a:srgbClr val="000000"/>
                </a:solidFill>
                <a:latin typeface="Agrandir"/>
                <a:ea typeface="Agrandir"/>
                <a:cs typeface="Agrandir"/>
                <a:sym typeface="Agrandir"/>
              </a:rPr>
              <a:t>Examples for Raspberry Pi:</a:t>
            </a:r>
          </a:p>
          <a:p>
            <a:pPr algn="l">
              <a:lnSpc>
                <a:spcPts val="3735"/>
              </a:lnSpc>
              <a:spcBef>
                <a:spcPct val="0"/>
              </a:spcBef>
            </a:pPr>
            <a:r>
              <a:rPr lang="en-US" sz="2668">
                <a:solidFill>
                  <a:srgbClr val="000000"/>
                </a:solidFill>
                <a:latin typeface="Agrandir"/>
                <a:ea typeface="Agrandir"/>
                <a:cs typeface="Agrandir"/>
                <a:sym typeface="Agrandir"/>
              </a:rPr>
              <a:t>MQ-135 — Analog multi-gas (NH3, NOx, CO2, smoke). Sensitive to air quality changes; needs calibration and ADC.</a:t>
            </a:r>
          </a:p>
          <a:p>
            <a:pPr algn="l">
              <a:lnSpc>
                <a:spcPts val="3735"/>
              </a:lnSpc>
              <a:spcBef>
                <a:spcPct val="0"/>
              </a:spcBef>
            </a:pPr>
            <a:r>
              <a:rPr lang="en-US" sz="2668">
                <a:solidFill>
                  <a:srgbClr val="000000"/>
                </a:solidFill>
                <a:latin typeface="Agrandir"/>
                <a:ea typeface="Agrandir"/>
                <a:cs typeface="Agrandir"/>
                <a:sym typeface="Agrandir"/>
              </a:rPr>
              <a:t>MH-Z19B — NDIR true CO2 (0–5000ppm). Accuracy: ±50ppm +5%; UART interface, reliable for ventilation monitoring.</a:t>
            </a:r>
          </a:p>
          <a:p>
            <a:pPr algn="l">
              <a:lnSpc>
                <a:spcPts val="3735"/>
              </a:lnSpc>
              <a:spcBef>
                <a:spcPct val="0"/>
              </a:spcBef>
            </a:pPr>
            <a:r>
              <a:rPr lang="en-US" sz="2668">
                <a:solidFill>
                  <a:srgbClr val="000000"/>
                </a:solidFill>
                <a:latin typeface="Agrandir"/>
                <a:ea typeface="Agrandir"/>
                <a:cs typeface="Agrandir"/>
                <a:sym typeface="Agrandir"/>
              </a:rPr>
              <a:t>SCD41 — Precision NDIR CO2 (400–5000ppm) + temp/humidity. High accuracy (±40ppm +5%), I2C; excellent for accurate air quality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809577" y="-133350"/>
            <a:ext cx="17478423" cy="10010776"/>
          </a:xfrm>
          <a:prstGeom prst="rect">
            <a:avLst/>
          </a:prstGeom>
        </p:spPr>
        <p:txBody>
          <a:bodyPr anchor="t" rtlCol="false" tIns="0" lIns="0" bIns="0" rIns="0">
            <a:spAutoFit/>
          </a:bodyPr>
          <a:lstStyle/>
          <a:p>
            <a:pPr algn="l">
              <a:lnSpc>
                <a:spcPts val="4199"/>
              </a:lnSpc>
            </a:pPr>
            <a:r>
              <a:rPr lang="en-US" b="true" sz="2999">
                <a:solidFill>
                  <a:srgbClr val="CC5347"/>
                </a:solidFill>
                <a:latin typeface="Agrandir Bold"/>
                <a:ea typeface="Agrandir Bold"/>
                <a:cs typeface="Agrandir Bold"/>
                <a:sym typeface="Agrandir Bold"/>
              </a:rPr>
              <a:t>Gas &amp; Air Quality Sensors (VOC, CO2, specific gases)</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MQ-2 — Analog semiconductor sensor detecting smoke, LPG, methane, CO, and alcohol (needs ADC).</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MQ-3 — Analog sensor specialized for alcohol and ethanol detection.</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MQ-4 — Analog sensor for methane and natural gas detection.</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MQ-5 — Analog sensor sensitive to LPG and natural gas.</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MQ-6 — Analog sensor for LPG and butane.</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MQ-7 — Analog carbon monoxide-specific sensor.</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MQ-8 — Analog hydrogen gas detector.</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MQ-9 — Analog sensor for CO and flammable gases.</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MQ-131 — Analog ozone detection sensor.</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MQ-135 — Broad analog multi-gas sensor for NH3, NOx, benzene, CO2, and smoke.</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MQ-136 — Analog hydrogen sulfide detector.</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MQ-137 — Analog ammonia sensor.</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MQ-138 — Analog VOC sensor for toluene, acetone, and similar compounds.</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MQ-214 — Analog methane and natural gas sensor variant.</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CCS811 — Digital I2C sensor for eCO2 and TVOC indoor air quality.</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SGP30 — Sensirion digital I2C sensor for VOC and equivalent CO2.</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MICS6814 — Multi-gas analog sensor detecting CO, NO2, and NH3 in one module.</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0" y="-132870"/>
            <a:ext cx="18288000" cy="10419870"/>
          </a:xfrm>
          <a:prstGeom prst="rect">
            <a:avLst/>
          </a:prstGeom>
        </p:spPr>
        <p:txBody>
          <a:bodyPr anchor="t" rtlCol="false" tIns="0" lIns="0" bIns="0" rIns="0">
            <a:spAutoFit/>
          </a:bodyPr>
          <a:lstStyle/>
          <a:p>
            <a:pPr algn="ctr">
              <a:lnSpc>
                <a:spcPts val="5168"/>
              </a:lnSpc>
              <a:spcBef>
                <a:spcPct val="0"/>
              </a:spcBef>
            </a:pPr>
            <a:r>
              <a:rPr lang="en-US" b="true" sz="3691">
                <a:solidFill>
                  <a:srgbClr val="1800AD"/>
                </a:solidFill>
                <a:latin typeface="Canva Sans Bold"/>
                <a:ea typeface="Canva Sans Bold"/>
                <a:cs typeface="Canva Sans Bold"/>
                <a:sym typeface="Canva Sans Bold"/>
              </a:rPr>
              <a:t>MQ Series Gas Sensors</a:t>
            </a:r>
          </a:p>
          <a:p>
            <a:pPr algn="l">
              <a:lnSpc>
                <a:spcPts val="4334"/>
              </a:lnSpc>
              <a:spcBef>
                <a:spcPct val="0"/>
              </a:spcBef>
            </a:pPr>
            <a:r>
              <a:rPr lang="en-US" sz="3095">
                <a:solidFill>
                  <a:srgbClr val="000000"/>
                </a:solidFill>
                <a:latin typeface="Canva Sans"/>
                <a:ea typeface="Canva Sans"/>
                <a:cs typeface="Canva Sans"/>
                <a:sym typeface="Canva Sans"/>
              </a:rPr>
              <a:t>The MQ series consists of low-cost analog metal oxide semiconductor (MOS) gas sensors (primarily SnO₂-based) that detect various gases through changes in resistance when exposed to target gases. A built-in heater (~5V, 120–180mA, ~0.8W power) maintains operating temperature, causing the sensor to warm up. They offer analog output (voltage proportional to gas concentration) and often digital (threshold via potentiometer on modules). Detection requires calibration (using sensitivity curves from datasheets), as they are cross-sensitive (respond to multiple gases) and affected by temperature/humidity.Typical detection range: 100–10,000 ppm (varies by model).</a:t>
            </a:r>
          </a:p>
          <a:p>
            <a:pPr algn="l">
              <a:lnSpc>
                <a:spcPts val="4474"/>
              </a:lnSpc>
            </a:pPr>
            <a:r>
              <a:rPr lang="en-US" b="true" sz="3195">
                <a:solidFill>
                  <a:srgbClr val="2B6DB4"/>
                </a:solidFill>
                <a:latin typeface="Canva Sans Bold"/>
                <a:ea typeface="Canva Sans Bold"/>
                <a:cs typeface="Canva Sans Bold"/>
                <a:sym typeface="Canva Sans Bold"/>
              </a:rPr>
              <a:t>General Specifications (Common Across Most MQ Series):</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Operating Voltage: 5V ±0.1V (heater and circuit)</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Heater Power Consumption: ~800mW (120–180mA)</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Output: Analog (0–5V voltage) + Digital (HIGH/LOW threshold)</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Interface: Analog (needs ADC on Raspberry Pi, e.g., MCP3008) or digital pin</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Preheat Time: 24–48 hours initial, ~1–5 minutes per use</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Response/Recovery Time: &lt;10–30 seconds typical</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Lifespan: 2–5 years (depending on environment)</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Sensitivity: High to primary gas, cross-sensitive to others</a:t>
            </a:r>
          </a:p>
          <a:p>
            <a:pPr algn="l" marL="668386" indent="-334193" lvl="1">
              <a:lnSpc>
                <a:spcPts val="4334"/>
              </a:lnSpc>
              <a:buFont typeface="Arial"/>
              <a:buChar char="•"/>
            </a:pPr>
            <a:r>
              <a:rPr lang="en-US" sz="3095">
                <a:solidFill>
                  <a:srgbClr val="000000"/>
                </a:solidFill>
                <a:latin typeface="Canva Sans"/>
                <a:ea typeface="Canva Sans"/>
                <a:cs typeface="Canva Sans"/>
                <a:sym typeface="Canva Sans"/>
              </a:rPr>
              <a:t>Working Temperature: -10°C to +50°C typical</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442200" y="401543"/>
            <a:ext cx="14559262" cy="9885457"/>
          </a:xfrm>
          <a:custGeom>
            <a:avLst/>
            <a:gdLst/>
            <a:ahLst/>
            <a:cxnLst/>
            <a:rect r="r" b="b" t="t" l="l"/>
            <a:pathLst>
              <a:path h="9885457" w="14559262">
                <a:moveTo>
                  <a:pt x="0" y="0"/>
                </a:moveTo>
                <a:lnTo>
                  <a:pt x="14559261" y="0"/>
                </a:lnTo>
                <a:lnTo>
                  <a:pt x="14559261" y="9885457"/>
                </a:lnTo>
                <a:lnTo>
                  <a:pt x="0" y="9885457"/>
                </a:lnTo>
                <a:lnTo>
                  <a:pt x="0" y="0"/>
                </a:lnTo>
                <a:close/>
              </a:path>
            </a:pathLst>
          </a:custGeom>
          <a:blipFill>
            <a:blip r:embed="rId2"/>
            <a:stretch>
              <a:fillRect l="0" t="-443" r="0" b="-443"/>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642795"/>
          </a:xfrm>
          <a:custGeom>
            <a:avLst/>
            <a:gdLst/>
            <a:ahLst/>
            <a:cxnLst/>
            <a:rect r="r" b="b" t="t" l="l"/>
            <a:pathLst>
              <a:path h="8642795" w="16230600">
                <a:moveTo>
                  <a:pt x="0" y="0"/>
                </a:moveTo>
                <a:lnTo>
                  <a:pt x="16230600" y="0"/>
                </a:lnTo>
                <a:lnTo>
                  <a:pt x="16230600" y="8642795"/>
                </a:lnTo>
                <a:lnTo>
                  <a:pt x="0" y="8642795"/>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0" y="214500"/>
            <a:ext cx="9383610" cy="5532420"/>
          </a:xfrm>
          <a:custGeom>
            <a:avLst/>
            <a:gdLst/>
            <a:ahLst/>
            <a:cxnLst/>
            <a:rect r="r" b="b" t="t" l="l"/>
            <a:pathLst>
              <a:path h="5532420" w="9383610">
                <a:moveTo>
                  <a:pt x="0" y="0"/>
                </a:moveTo>
                <a:lnTo>
                  <a:pt x="9383610" y="0"/>
                </a:lnTo>
                <a:lnTo>
                  <a:pt x="9383610" y="5532420"/>
                </a:lnTo>
                <a:lnTo>
                  <a:pt x="0" y="5532420"/>
                </a:lnTo>
                <a:lnTo>
                  <a:pt x="0" y="0"/>
                </a:lnTo>
                <a:close/>
              </a:path>
            </a:pathLst>
          </a:custGeom>
          <a:blipFill>
            <a:blip r:embed="rId2"/>
            <a:stretch>
              <a:fillRect l="0" t="0" r="0" b="0"/>
            </a:stretch>
          </a:blipFill>
        </p:spPr>
      </p:sp>
      <p:sp>
        <p:nvSpPr>
          <p:cNvPr name="Freeform 3" id="3"/>
          <p:cNvSpPr/>
          <p:nvPr/>
        </p:nvSpPr>
        <p:spPr>
          <a:xfrm flipH="false" flipV="false" rot="0">
            <a:off x="7447956" y="5854318"/>
            <a:ext cx="10391861" cy="3305617"/>
          </a:xfrm>
          <a:custGeom>
            <a:avLst/>
            <a:gdLst/>
            <a:ahLst/>
            <a:cxnLst/>
            <a:rect r="r" b="b" t="t" l="l"/>
            <a:pathLst>
              <a:path h="3305617" w="10391861">
                <a:moveTo>
                  <a:pt x="0" y="0"/>
                </a:moveTo>
                <a:lnTo>
                  <a:pt x="10391861" y="0"/>
                </a:lnTo>
                <a:lnTo>
                  <a:pt x="10391861" y="3305617"/>
                </a:lnTo>
                <a:lnTo>
                  <a:pt x="0" y="3305617"/>
                </a:lnTo>
                <a:lnTo>
                  <a:pt x="0" y="0"/>
                </a:lnTo>
                <a:close/>
              </a:path>
            </a:pathLst>
          </a:custGeom>
          <a:blipFill>
            <a:blip r:embed="rId3"/>
            <a:stretch>
              <a:fillRect l="0" t="-50535" r="0" b="-11869"/>
            </a:stretch>
          </a:blipFill>
        </p:spPr>
      </p:sp>
      <p:sp>
        <p:nvSpPr>
          <p:cNvPr name="TextBox 4" id="4"/>
          <p:cNvSpPr txBox="true"/>
          <p:nvPr/>
        </p:nvSpPr>
        <p:spPr>
          <a:xfrm rot="0">
            <a:off x="10911043" y="3128831"/>
            <a:ext cx="588347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ea typeface="Canva Sans"/>
                <a:cs typeface="Canva Sans"/>
                <a:sym typeface="Canva Sans"/>
              </a:rPr>
              <a:t>MQ-135 air quality breakout.</a:t>
            </a:r>
          </a:p>
        </p:txBody>
      </p:sp>
      <p:sp>
        <p:nvSpPr>
          <p:cNvPr name="TextBox 5" id="5"/>
          <p:cNvSpPr txBox="true"/>
          <p:nvPr/>
        </p:nvSpPr>
        <p:spPr>
          <a:xfrm rot="0">
            <a:off x="8608150" y="9200658"/>
            <a:ext cx="7580511"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ea typeface="Canva Sans"/>
                <a:cs typeface="Canva Sans"/>
                <a:sym typeface="Canva Sans"/>
              </a:rPr>
              <a:t>Common MQ sensor types overview.</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476844" y="923925"/>
            <a:ext cx="17334312" cy="8734390"/>
          </a:xfrm>
          <a:prstGeom prst="rect">
            <a:avLst/>
          </a:prstGeom>
        </p:spPr>
        <p:txBody>
          <a:bodyPr anchor="t" rtlCol="false" tIns="0" lIns="0" bIns="0" rIns="0">
            <a:spAutoFit/>
          </a:bodyPr>
          <a:lstStyle/>
          <a:p>
            <a:pPr algn="ctr">
              <a:lnSpc>
                <a:spcPts val="7638"/>
              </a:lnSpc>
              <a:spcBef>
                <a:spcPct val="0"/>
              </a:spcBef>
            </a:pPr>
            <a:r>
              <a:rPr lang="en-US" b="true" sz="5455">
                <a:solidFill>
                  <a:srgbClr val="CC5347"/>
                </a:solidFill>
                <a:latin typeface="Canva Sans Bold"/>
                <a:ea typeface="Canva Sans Bold"/>
                <a:cs typeface="Canva Sans Bold"/>
                <a:sym typeface="Canva Sans Bold"/>
              </a:rPr>
              <a:t>Multi-Environmental Sensors (temp + humidity + pressure + gas/CO2/PM)</a:t>
            </a:r>
          </a:p>
          <a:p>
            <a:pPr algn="just" marL="834378" indent="-417189" lvl="1">
              <a:lnSpc>
                <a:spcPts val="5410"/>
              </a:lnSpc>
              <a:buFont typeface="Arial"/>
              <a:buChar char="•"/>
            </a:pPr>
            <a:r>
              <a:rPr lang="en-US" sz="3864">
                <a:solidFill>
                  <a:srgbClr val="000000"/>
                </a:solidFill>
                <a:latin typeface="Canva Sans"/>
                <a:ea typeface="Canva Sans"/>
                <a:cs typeface="Canva Sans"/>
                <a:sym typeface="Canva Sans"/>
              </a:rPr>
              <a:t>BME680 — Bosch all-in-one I2C sensor for temp, humidity, pressure, and VOC gas (air quality index).</a:t>
            </a:r>
          </a:p>
          <a:p>
            <a:pPr algn="just" marL="834378" indent="-417189" lvl="1">
              <a:lnSpc>
                <a:spcPts val="5410"/>
              </a:lnSpc>
              <a:buFont typeface="Arial"/>
              <a:buChar char="•"/>
            </a:pPr>
            <a:r>
              <a:rPr lang="en-US" sz="3864">
                <a:solidFill>
                  <a:srgbClr val="000000"/>
                </a:solidFill>
                <a:latin typeface="Canva Sans"/>
                <a:ea typeface="Canva Sans"/>
                <a:cs typeface="Canva Sans"/>
                <a:sym typeface="Canva Sans"/>
              </a:rPr>
              <a:t>BME688 / BME690 — Advanced Bosch sensors with AI-capable gas detection for specific pollutant identification.</a:t>
            </a:r>
          </a:p>
          <a:p>
            <a:pPr algn="just" marL="834378" indent="-417189" lvl="1">
              <a:lnSpc>
                <a:spcPts val="5410"/>
              </a:lnSpc>
              <a:buFont typeface="Arial"/>
              <a:buChar char="•"/>
            </a:pPr>
            <a:r>
              <a:rPr lang="en-US" sz="3864">
                <a:solidFill>
                  <a:srgbClr val="000000"/>
                </a:solidFill>
                <a:latin typeface="Canva Sans"/>
                <a:ea typeface="Canva Sans"/>
                <a:cs typeface="Canva Sans"/>
                <a:sym typeface="Canva Sans"/>
              </a:rPr>
              <a:t>SCD-40 / SCD-41 — Sensirion photoacoustic NDIR CO2 sensors with integrated temp and humidity (±40ppm CO2 accuracy).</a:t>
            </a:r>
          </a:p>
          <a:p>
            <a:pPr algn="just" marL="834378" indent="-417189" lvl="1">
              <a:lnSpc>
                <a:spcPts val="5410"/>
              </a:lnSpc>
              <a:buFont typeface="Arial"/>
              <a:buChar char="•"/>
            </a:pPr>
            <a:r>
              <a:rPr lang="en-US" sz="3864">
                <a:solidFill>
                  <a:srgbClr val="000000"/>
                </a:solidFill>
                <a:latin typeface="Canva Sans"/>
                <a:ea typeface="Canva Sans"/>
                <a:cs typeface="Canva Sans"/>
                <a:sym typeface="Canva Sans"/>
              </a:rPr>
              <a:t>ENV III Unit — M5Stack combo unit with SHT30 humidity/temp and QMP6988 pressure.</a:t>
            </a:r>
          </a:p>
          <a:p>
            <a:pPr algn="just" marL="834378" indent="-417189" lvl="1">
              <a:lnSpc>
                <a:spcPts val="5410"/>
              </a:lnSpc>
              <a:buFont typeface="Arial"/>
              <a:buChar char="•"/>
            </a:pPr>
            <a:r>
              <a:rPr lang="en-US" sz="3864">
                <a:solidFill>
                  <a:srgbClr val="000000"/>
                </a:solidFill>
                <a:latin typeface="Canva Sans"/>
                <a:ea typeface="Canva Sans"/>
                <a:cs typeface="Canva Sans"/>
                <a:sym typeface="Canva Sans"/>
              </a:rPr>
              <a:t>ENV IV Unit — M5Stack unit combining SHT40 humidity/temp with BMP280 pressure.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1028700" y="1219517"/>
            <a:ext cx="16324154" cy="77812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CO2 &amp; Particulate Matter (PM) Sensors (key for full air quality)</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MH-Z19 — NDIR infrared CO2 sensor (0-5000ppm) with UART interface, popular for accurate readings.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PMS5003 / PMSA003 — Laser-based particulate matter sensors for PM2.5 and PM10.</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SDS011 — Reliable laser PM2.5/PM10 sensor, commonly used outdoors.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SPS30 — High-accuracy Sensirion PM sensor for PM1/2.5/4/10 with fan.</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SCD30 — Sensirion NDIR CO2 sensor with temp/humidity integration.</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ICP-10125 — High-accuracy absolute pressure sensor for precise barometric readings.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TGS4161 — Voltage-probe solid electrolyte CO2 sensor for specific applications.</a:t>
            </a:r>
          </a:p>
          <a:p>
            <a:pPr algn="l">
              <a:lnSpc>
                <a:spcPts val="475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2229582" y="3811848"/>
            <a:ext cx="5827531" cy="5970671"/>
          </a:xfrm>
          <a:custGeom>
            <a:avLst/>
            <a:gdLst/>
            <a:ahLst/>
            <a:cxnLst/>
            <a:rect r="r" b="b" t="t" l="l"/>
            <a:pathLst>
              <a:path h="5970671" w="5827531">
                <a:moveTo>
                  <a:pt x="0" y="0"/>
                </a:moveTo>
                <a:lnTo>
                  <a:pt x="5827531" y="0"/>
                </a:lnTo>
                <a:lnTo>
                  <a:pt x="5827531" y="5970671"/>
                </a:lnTo>
                <a:lnTo>
                  <a:pt x="0" y="5970671"/>
                </a:lnTo>
                <a:lnTo>
                  <a:pt x="0" y="0"/>
                </a:lnTo>
                <a:close/>
              </a:path>
            </a:pathLst>
          </a:custGeom>
          <a:blipFill>
            <a:blip r:embed="rId2"/>
            <a:stretch>
              <a:fillRect l="-18955" t="0" r="-17652" b="0"/>
            </a:stretch>
          </a:blipFill>
        </p:spPr>
      </p:sp>
      <p:sp>
        <p:nvSpPr>
          <p:cNvPr name="TextBox 3" id="3"/>
          <p:cNvSpPr txBox="true"/>
          <p:nvPr/>
        </p:nvSpPr>
        <p:spPr>
          <a:xfrm rot="0">
            <a:off x="1028700" y="3029267"/>
            <a:ext cx="10689354" cy="7088804"/>
          </a:xfrm>
          <a:prstGeom prst="rect">
            <a:avLst/>
          </a:prstGeom>
        </p:spPr>
        <p:txBody>
          <a:bodyPr anchor="t" rtlCol="false" tIns="0" lIns="0" bIns="0" rIns="0">
            <a:spAutoFit/>
          </a:bodyPr>
          <a:lstStyle/>
          <a:p>
            <a:pPr algn="just">
              <a:lnSpc>
                <a:spcPts val="4998"/>
              </a:lnSpc>
              <a:spcBef>
                <a:spcPct val="0"/>
              </a:spcBef>
            </a:pPr>
            <a:r>
              <a:rPr lang="en-US" b="true" sz="3570">
                <a:solidFill>
                  <a:srgbClr val="000000"/>
                </a:solidFill>
                <a:latin typeface="Canva Sans Bold"/>
                <a:ea typeface="Canva Sans Bold"/>
                <a:cs typeface="Canva Sans Bold"/>
                <a:sym typeface="Canva Sans Bold"/>
              </a:rPr>
              <a:t>K</a:t>
            </a:r>
            <a:r>
              <a:rPr lang="en-US" b="true" sz="3570">
                <a:solidFill>
                  <a:srgbClr val="16477D"/>
                </a:solidFill>
                <a:latin typeface="Canva Sans Bold"/>
                <a:ea typeface="Canva Sans Bold"/>
                <a:cs typeface="Canva Sans Bold"/>
                <a:sym typeface="Canva Sans Bold"/>
              </a:rPr>
              <a:t>ey Specifications:</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Temperature: -40°C to +85°C, ±0.5°C typical accuracy, 0.01°C resolution</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Humidity: 0–100% RH, ±3% accuracy, 0.008% resolution</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Pressure: 300–1100 hPa, ±0.6 hPa absolute accuracy, ~0.5m altitude resolution</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Gas (VOC): Resistance 10–1000 kΩ (for IAQ calculation), detects reducing/sensitizing gases</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Supply Voltage: 1.71V to 3.6V (3.3V typical for Pi)</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Current: ~3.7 μA (low-power mode), up to 12 mA during gas heating</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Interface: I2C (default, address 0x76/0x77) or SPI</a:t>
            </a:r>
          </a:p>
          <a:p>
            <a:pPr algn="just" marL="606157" indent="-303079" lvl="1">
              <a:lnSpc>
                <a:spcPts val="3930"/>
              </a:lnSpc>
              <a:buFont typeface="Arial"/>
              <a:buChar char="•"/>
            </a:pPr>
            <a:r>
              <a:rPr lang="en-US" sz="2807">
                <a:solidFill>
                  <a:srgbClr val="000000"/>
                </a:solidFill>
                <a:latin typeface="Canva Sans"/>
                <a:ea typeface="Canva Sans"/>
                <a:cs typeface="Canva Sans"/>
                <a:sym typeface="Canva Sans"/>
              </a:rPr>
              <a:t>Features: Built-in heater for gas, IAQ index via Bosch BSEC library</a:t>
            </a:r>
          </a:p>
        </p:txBody>
      </p:sp>
      <p:sp>
        <p:nvSpPr>
          <p:cNvPr name="TextBox 4" id="4"/>
          <p:cNvSpPr txBox="true"/>
          <p:nvPr/>
        </p:nvSpPr>
        <p:spPr>
          <a:xfrm rot="0">
            <a:off x="1411515" y="-45650"/>
            <a:ext cx="13106004" cy="3132068"/>
          </a:xfrm>
          <a:prstGeom prst="rect">
            <a:avLst/>
          </a:prstGeom>
        </p:spPr>
        <p:txBody>
          <a:bodyPr anchor="t" rtlCol="false" tIns="0" lIns="0" bIns="0" rIns="0">
            <a:spAutoFit/>
          </a:bodyPr>
          <a:lstStyle/>
          <a:p>
            <a:pPr algn="just">
              <a:lnSpc>
                <a:spcPts val="4501"/>
              </a:lnSpc>
              <a:spcBef>
                <a:spcPct val="0"/>
              </a:spcBef>
            </a:pPr>
            <a:r>
              <a:rPr lang="en-US" b="true" sz="3215">
                <a:solidFill>
                  <a:srgbClr val="16477D"/>
                </a:solidFill>
                <a:latin typeface="Canva Sans Bold"/>
                <a:ea typeface="Canva Sans Bold"/>
                <a:cs typeface="Canva Sans Bold"/>
                <a:sym typeface="Canva Sans Bold"/>
              </a:rPr>
              <a:t>Connections to Raspberry Pi</a:t>
            </a:r>
          </a:p>
          <a:p>
            <a:pPr algn="just">
              <a:lnSpc>
                <a:spcPts val="4081"/>
              </a:lnSpc>
              <a:spcBef>
                <a:spcPct val="0"/>
              </a:spcBef>
            </a:pPr>
            <a:r>
              <a:rPr lang="en-US" sz="2915">
                <a:solidFill>
                  <a:srgbClr val="000000"/>
                </a:solidFill>
                <a:latin typeface="Canva Sans"/>
                <a:ea typeface="Canva Sans"/>
                <a:cs typeface="Canva Sans"/>
                <a:sym typeface="Canva Sans"/>
              </a:rPr>
              <a:t>Standard breakout (e.g., Adafruit STEMMA QT): </a:t>
            </a:r>
          </a:p>
          <a:p>
            <a:pPr algn="just">
              <a:lnSpc>
                <a:spcPts val="4081"/>
              </a:lnSpc>
              <a:spcBef>
                <a:spcPct val="0"/>
              </a:spcBef>
            </a:pPr>
            <a:r>
              <a:rPr lang="en-US" sz="2915">
                <a:solidFill>
                  <a:srgbClr val="000000"/>
                </a:solidFill>
                <a:latin typeface="Canva Sans"/>
                <a:ea typeface="Canva Sans"/>
                <a:cs typeface="Canva Sans"/>
                <a:sym typeface="Canva Sans"/>
              </a:rPr>
              <a:t>VIN → 3.3V, GND → GND, </a:t>
            </a:r>
          </a:p>
          <a:p>
            <a:pPr algn="just">
              <a:lnSpc>
                <a:spcPts val="4081"/>
              </a:lnSpc>
              <a:spcBef>
                <a:spcPct val="0"/>
              </a:spcBef>
            </a:pPr>
            <a:r>
              <a:rPr lang="en-US" sz="2915">
                <a:solidFill>
                  <a:srgbClr val="000000"/>
                </a:solidFill>
                <a:latin typeface="Canva Sans"/>
                <a:ea typeface="Canva Sans"/>
                <a:cs typeface="Canva Sans"/>
                <a:sym typeface="Canva Sans"/>
              </a:rPr>
              <a:t>SCL → GPIO 3, </a:t>
            </a:r>
          </a:p>
          <a:p>
            <a:pPr algn="just">
              <a:lnSpc>
                <a:spcPts val="4081"/>
              </a:lnSpc>
              <a:spcBef>
                <a:spcPct val="0"/>
              </a:spcBef>
            </a:pPr>
            <a:r>
              <a:rPr lang="en-US" sz="2915">
                <a:solidFill>
                  <a:srgbClr val="000000"/>
                </a:solidFill>
                <a:latin typeface="Canva Sans"/>
                <a:ea typeface="Canva Sans"/>
                <a:cs typeface="Canva Sans"/>
                <a:sym typeface="Canva Sans"/>
              </a:rPr>
              <a:t>SDA → GPIO 2 (I2C). </a:t>
            </a:r>
          </a:p>
          <a:p>
            <a:pPr algn="just">
              <a:lnSpc>
                <a:spcPts val="4081"/>
              </a:lnSpc>
              <a:spcBef>
                <a:spcPct val="0"/>
              </a:spcBef>
            </a:pPr>
            <a:r>
              <a:rPr lang="en-US" sz="2915">
                <a:solidFill>
                  <a:srgbClr val="000000"/>
                </a:solidFill>
                <a:latin typeface="Canva Sans"/>
                <a:ea typeface="Canva Sans"/>
                <a:cs typeface="Canva Sans"/>
                <a:sym typeface="Canva Sans"/>
              </a:rPr>
              <a:t>Enable I2C via raspi-config; libraries like Adafruit_BME680 or Bosch BSEC.</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505496" y="1958052"/>
            <a:ext cx="17340655" cy="6394367"/>
          </a:xfrm>
          <a:custGeom>
            <a:avLst/>
            <a:gdLst/>
            <a:ahLst/>
            <a:cxnLst/>
            <a:rect r="r" b="b" t="t" l="l"/>
            <a:pathLst>
              <a:path h="6394367" w="17340655">
                <a:moveTo>
                  <a:pt x="0" y="0"/>
                </a:moveTo>
                <a:lnTo>
                  <a:pt x="17340655" y="0"/>
                </a:lnTo>
                <a:lnTo>
                  <a:pt x="17340655" y="6394366"/>
                </a:lnTo>
                <a:lnTo>
                  <a:pt x="0" y="6394366"/>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217177" y="117928"/>
            <a:ext cx="17592744" cy="9413993"/>
          </a:xfrm>
          <a:prstGeom prst="rect">
            <a:avLst/>
          </a:prstGeom>
        </p:spPr>
        <p:txBody>
          <a:bodyPr anchor="t" rtlCol="false" tIns="0" lIns="0" bIns="0" rIns="0">
            <a:spAutoFit/>
          </a:bodyPr>
          <a:lstStyle/>
          <a:p>
            <a:pPr algn="ctr">
              <a:lnSpc>
                <a:spcPts val="3073"/>
              </a:lnSpc>
              <a:spcBef>
                <a:spcPct val="0"/>
              </a:spcBef>
            </a:pPr>
          </a:p>
          <a:p>
            <a:pPr algn="ctr">
              <a:lnSpc>
                <a:spcPts val="4333"/>
              </a:lnSpc>
              <a:spcBef>
                <a:spcPct val="0"/>
              </a:spcBef>
            </a:pPr>
            <a:r>
              <a:rPr lang="en-US" b="true" sz="3095">
                <a:solidFill>
                  <a:srgbClr val="CC5347"/>
                </a:solidFill>
                <a:latin typeface="Agrandir Bold"/>
                <a:ea typeface="Agrandir Bold"/>
                <a:cs typeface="Agrandir Bold"/>
                <a:sym typeface="Agrandir Bold"/>
              </a:rPr>
              <a:t>Temperature Sensors: Monitoring Heat Levels</a:t>
            </a:r>
          </a:p>
          <a:p>
            <a:pPr algn="just">
              <a:lnSpc>
                <a:spcPts val="3913"/>
              </a:lnSpc>
              <a:spcBef>
                <a:spcPct val="0"/>
              </a:spcBef>
            </a:pPr>
            <a:r>
              <a:rPr lang="en-US" b="true" sz="2795">
                <a:solidFill>
                  <a:srgbClr val="CC5347"/>
                </a:solidFill>
                <a:latin typeface="Agrandir Bold"/>
                <a:ea typeface="Agrandir Bold"/>
                <a:cs typeface="Agrandir Bold"/>
                <a:sym typeface="Agrandir Bold"/>
              </a:rPr>
              <a:t>Principle: </a:t>
            </a:r>
            <a:r>
              <a:rPr lang="en-US" sz="2795">
                <a:solidFill>
                  <a:srgbClr val="000000"/>
                </a:solidFill>
                <a:latin typeface="Agrandir"/>
                <a:ea typeface="Agrandir"/>
                <a:cs typeface="Agrandir"/>
                <a:sym typeface="Agrandir"/>
              </a:rPr>
              <a:t>Temperature sensors detect changes in physical properties like resistance, voltage, or digital signals due to heat variations. </a:t>
            </a:r>
          </a:p>
          <a:p>
            <a:pPr algn="just">
              <a:lnSpc>
                <a:spcPts val="4193"/>
              </a:lnSpc>
              <a:spcBef>
                <a:spcPct val="0"/>
              </a:spcBef>
            </a:pPr>
            <a:r>
              <a:rPr lang="en-US" b="true" sz="2995">
                <a:solidFill>
                  <a:srgbClr val="CC5347"/>
                </a:solidFill>
                <a:latin typeface="Agrandir Bold"/>
                <a:ea typeface="Agrandir Bold"/>
                <a:cs typeface="Agrandir Bold"/>
                <a:sym typeface="Agrandir Bold"/>
              </a:rPr>
              <a:t>Types:</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1-Wire Digital — Single-wire protocol for easy multi-sensor chaining.</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I2C/SPI Digital — High-precision digital interfaces, often multi-parameter.</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Single-Bus Digital — Custom protocol (e.g., for DHT series).</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Analog — Voltage output requiring ADC.</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Key Specifications (General):</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Range: Typically -55°C to +125°C.</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Accuracy: ±0.5°C to ±2°C (varies by model).</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Resolution: 0.0625°C to 0.5°C.</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Power: 3.3V–5V, low consumption (μA to mA).</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Response Time: 1–10 seconds.</a:t>
            </a:r>
          </a:p>
          <a:p>
            <a:pPr algn="just" marL="603517" indent="-301759" lvl="1">
              <a:lnSpc>
                <a:spcPts val="3913"/>
              </a:lnSpc>
              <a:buFont typeface="Arial"/>
              <a:buChar char="•"/>
            </a:pPr>
            <a:r>
              <a:rPr lang="en-US" sz="2795">
                <a:solidFill>
                  <a:srgbClr val="000000"/>
                </a:solidFill>
                <a:latin typeface="Agrandir"/>
                <a:ea typeface="Agrandir"/>
                <a:cs typeface="Agrandir"/>
                <a:sym typeface="Agrandir"/>
              </a:rPr>
              <a:t>Interface: 1-Wire, I2C, SPI, or single-bus.</a:t>
            </a:r>
          </a:p>
          <a:p>
            <a:pPr algn="just">
              <a:lnSpc>
                <a:spcPts val="3913"/>
              </a:lnSpc>
              <a:spcBef>
                <a:spcPct val="0"/>
              </a:spcBef>
            </a:pPr>
            <a:r>
              <a:rPr lang="en-US" b="true" sz="2795">
                <a:solidFill>
                  <a:srgbClr val="CC5347"/>
                </a:solidFill>
                <a:latin typeface="Agrandir Bold"/>
                <a:ea typeface="Agrandir Bold"/>
                <a:cs typeface="Agrandir Bold"/>
                <a:sym typeface="Agrandir Bold"/>
              </a:rPr>
              <a:t>Examples :</a:t>
            </a:r>
          </a:p>
          <a:p>
            <a:pPr algn="just">
              <a:lnSpc>
                <a:spcPts val="3913"/>
              </a:lnSpc>
              <a:spcBef>
                <a:spcPct val="0"/>
              </a:spcBef>
            </a:pPr>
            <a:r>
              <a:rPr lang="en-US" sz="2795">
                <a:solidFill>
                  <a:srgbClr val="000000"/>
                </a:solidFill>
                <a:latin typeface="Agrandir"/>
                <a:ea typeface="Agrandir"/>
                <a:cs typeface="Agrandir"/>
                <a:sym typeface="Agrandir"/>
              </a:rPr>
              <a:t>DS18B20 — Digital 1-Wire sensor, excellent for multi-point or outdoor use (waterproof versions available). </a:t>
            </a:r>
          </a:p>
          <a:p>
            <a:pPr algn="just">
              <a:lnSpc>
                <a:spcPts val="3913"/>
              </a:lnSpc>
              <a:spcBef>
                <a:spcPct val="0"/>
              </a:spcBef>
            </a:pPr>
            <a:r>
              <a:rPr lang="en-US" sz="2795">
                <a:solidFill>
                  <a:srgbClr val="000000"/>
                </a:solidFill>
                <a:latin typeface="Agrandir"/>
                <a:ea typeface="Agrandir"/>
                <a:cs typeface="Agrandir"/>
                <a:sym typeface="Agrandir"/>
              </a:rPr>
              <a:t>DHT22 (AM2302) — Combined temp/humidity, affordable and popular for indoor projects.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2386853">
            <a:off x="-3305272" y="-1267467"/>
            <a:ext cx="14322769" cy="13230153"/>
          </a:xfrm>
          <a:prstGeom prst="rect">
            <a:avLst/>
          </a:prstGeom>
        </p:spPr>
      </p:pic>
      <p:sp>
        <p:nvSpPr>
          <p:cNvPr name="TextBox 3" id="3"/>
          <p:cNvSpPr txBox="true"/>
          <p:nvPr/>
        </p:nvSpPr>
        <p:spPr>
          <a:xfrm rot="0">
            <a:off x="8668878" y="3590925"/>
            <a:ext cx="7949648" cy="2857500"/>
          </a:xfrm>
          <a:prstGeom prst="rect">
            <a:avLst/>
          </a:prstGeom>
        </p:spPr>
        <p:txBody>
          <a:bodyPr anchor="t" rtlCol="false" tIns="0" lIns="0" bIns="0" rIns="0">
            <a:spAutoFit/>
          </a:bodyPr>
          <a:lstStyle/>
          <a:p>
            <a:pPr algn="l">
              <a:lnSpc>
                <a:spcPts val="10319"/>
              </a:lnSpc>
            </a:pPr>
            <a:r>
              <a:rPr lang="en-US" b="true" sz="8599">
                <a:solidFill>
                  <a:srgbClr val="CC5347"/>
                </a:solidFill>
                <a:latin typeface="Agrandir Bold"/>
                <a:ea typeface="Agrandir Bold"/>
                <a:cs typeface="Agrandir Bold"/>
                <a:sym typeface="Agrandir Bold"/>
              </a:rPr>
              <a:t>THANK YOU!</a:t>
            </a:r>
          </a:p>
          <a:p>
            <a:pPr algn="l" marL="0" indent="0" lvl="0">
              <a:lnSpc>
                <a:spcPts val="103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257175" y="250189"/>
            <a:ext cx="17773650" cy="9008111"/>
          </a:xfrm>
          <a:prstGeom prst="rect">
            <a:avLst/>
          </a:prstGeom>
        </p:spPr>
        <p:txBody>
          <a:bodyPr anchor="t" rtlCol="false" tIns="0" lIns="0" bIns="0" rIns="0">
            <a:spAutoFit/>
          </a:bodyPr>
          <a:lstStyle/>
          <a:p>
            <a:pPr algn="l">
              <a:lnSpc>
                <a:spcPts val="4199"/>
              </a:lnSpc>
            </a:pPr>
            <a:r>
              <a:rPr lang="en-US" sz="2999" b="true">
                <a:solidFill>
                  <a:srgbClr val="CC5347"/>
                </a:solidFill>
                <a:latin typeface="Agrandir Bold"/>
                <a:ea typeface="Agrandir Bold"/>
                <a:cs typeface="Agrandir Bold"/>
                <a:sym typeface="Agrandir Bold"/>
              </a:rPr>
              <a:t>EXAMPLES</a:t>
            </a:r>
          </a:p>
          <a:p>
            <a:pPr algn="l">
              <a:lnSpc>
                <a:spcPts val="4479"/>
              </a:lnSpc>
            </a:pPr>
          </a:p>
          <a:p>
            <a:pPr algn="l" marL="690872" indent="-345436" lvl="1">
              <a:lnSpc>
                <a:spcPts val="4479"/>
              </a:lnSpc>
              <a:buFont typeface="Arial"/>
              <a:buChar char="•"/>
            </a:pPr>
            <a:r>
              <a:rPr lang="en-US" sz="3199">
                <a:solidFill>
                  <a:srgbClr val="000000"/>
                </a:solidFill>
                <a:latin typeface="Agrandir"/>
                <a:ea typeface="Agrandir"/>
                <a:cs typeface="Agrandir"/>
                <a:sym typeface="Agrandir"/>
              </a:rPr>
              <a:t>DS18B20 — Digital 1-Wire temperature sensor with waterproof options, ideal for multi-point or outdoor monitoring (-55°C to +125°C, ±0.5°C accuracy).</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DHT11 — Basic low-cost digital temperature and humidity sensor for simple indoor projects (0°C to 50°C, ±2°C accuracy).</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DHT22 / AM2302 — Accurate digital temperature and humidity sensor, popular for weather stations (-40°C to +80°C, ±0.5°C accuracy).</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TMP117 — High-precision I2C temperature sensor from Texas Instruments (±0.1°C accuracy over wide range).</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MCP9808 — Precise I2C digital temperature sensor with high resolution (up to 0.0625°C).</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LM75 — Simple I2C digital temperature sensor, reliable for basic monitoring (-55°C to +125°C).</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PT100/PT1000 — Resistance-based RTD sensors requiring amplifier module for high-accuracy industrial use.</a:t>
            </a:r>
          </a:p>
          <a:p>
            <a:pPr algn="l" marL="690872" indent="-345436" lvl="1">
              <a:lnSpc>
                <a:spcPts val="4479"/>
              </a:lnSpc>
              <a:buFont typeface="Arial"/>
              <a:buChar char="•"/>
            </a:pPr>
            <a:r>
              <a:rPr lang="en-US" sz="3199">
                <a:solidFill>
                  <a:srgbClr val="000000"/>
                </a:solidFill>
                <a:latin typeface="Agrandir"/>
                <a:ea typeface="Agrandir"/>
                <a:cs typeface="Agrandir"/>
                <a:sym typeface="Agrandir"/>
              </a:rPr>
              <a:t>TMP36 — Analog voltage-output temperature sensor, affordable but needs ADC on Pi.</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589912" y="318289"/>
            <a:ext cx="4591844" cy="581026"/>
          </a:xfrm>
          <a:prstGeom prst="rect">
            <a:avLst/>
          </a:prstGeom>
        </p:spPr>
        <p:txBody>
          <a:bodyPr anchor="t" rtlCol="false" tIns="0" lIns="0" bIns="0" rIns="0">
            <a:spAutoFit/>
          </a:bodyPr>
          <a:lstStyle/>
          <a:p>
            <a:pPr algn="ctr">
              <a:lnSpc>
                <a:spcPts val="4199"/>
              </a:lnSpc>
              <a:spcBef>
                <a:spcPct val="0"/>
              </a:spcBef>
            </a:pPr>
            <a:r>
              <a:rPr lang="en-US" b="true" sz="2999">
                <a:solidFill>
                  <a:srgbClr val="1800AD"/>
                </a:solidFill>
                <a:latin typeface="Agrandir Bold"/>
                <a:ea typeface="Agrandir Bold"/>
                <a:cs typeface="Agrandir Bold"/>
                <a:sym typeface="Agrandir Bold"/>
              </a:rPr>
              <a:t>DHT22 (AM2302) Sensor</a:t>
            </a:r>
          </a:p>
        </p:txBody>
      </p:sp>
      <p:sp>
        <p:nvSpPr>
          <p:cNvPr name="TextBox 3" id="3"/>
          <p:cNvSpPr txBox="true"/>
          <p:nvPr/>
        </p:nvSpPr>
        <p:spPr>
          <a:xfrm rot="0">
            <a:off x="1028700" y="532602"/>
            <a:ext cx="15509572" cy="8511034"/>
          </a:xfrm>
          <a:prstGeom prst="rect">
            <a:avLst/>
          </a:prstGeom>
        </p:spPr>
        <p:txBody>
          <a:bodyPr anchor="t" rtlCol="false" tIns="0" lIns="0" bIns="0" rIns="0">
            <a:spAutoFit/>
          </a:bodyPr>
          <a:lstStyle/>
          <a:p>
            <a:pPr algn="l">
              <a:lnSpc>
                <a:spcPts val="3912"/>
              </a:lnSpc>
            </a:pPr>
          </a:p>
          <a:p>
            <a:pPr algn="l">
              <a:lnSpc>
                <a:spcPts val="3912"/>
              </a:lnSpc>
            </a:pPr>
            <a:r>
              <a:rPr lang="en-US" b="true" sz="2794">
                <a:solidFill>
                  <a:srgbClr val="1800AD"/>
                </a:solidFill>
                <a:latin typeface="Agrandir Bold"/>
                <a:ea typeface="Agrandir Bold"/>
                <a:cs typeface="Agrandir Bold"/>
                <a:sym typeface="Agrandir Bold"/>
              </a:rPr>
              <a:t>Key Specifications</a:t>
            </a:r>
            <a:r>
              <a:rPr lang="en-US" b="true" sz="2794">
                <a:solidFill>
                  <a:srgbClr val="004AAD"/>
                </a:solidFill>
                <a:latin typeface="Agrandir Bold"/>
                <a:ea typeface="Agrandir Bold"/>
                <a:cs typeface="Agrandir Bold"/>
                <a:sym typeface="Agrandir Bold"/>
              </a:rPr>
              <a:t>: </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Temperature Range: -40°C to +80°C</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Temperature Accuracy: ±0.5°C (typical)</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Temperature Resolution: 0.1°C</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Humidity Range: 0% to 100% RH</a:t>
            </a:r>
          </a:p>
          <a:p>
            <a:pPr algn="l" marL="625013" indent="-312506" lvl="1">
              <a:lnSpc>
                <a:spcPts val="4052"/>
              </a:lnSpc>
              <a:buFont typeface="Arial"/>
              <a:buChar char="•"/>
            </a:pPr>
            <a:r>
              <a:rPr lang="en-US" sz="2894">
                <a:solidFill>
                  <a:srgbClr val="000000"/>
                </a:solidFill>
                <a:latin typeface="Agrandir"/>
                <a:ea typeface="Agrandir"/>
                <a:cs typeface="Agrandir"/>
                <a:sym typeface="Agrandir"/>
              </a:rPr>
              <a:t>Humidity Accuracy: ±2% RH (at 25°C; up to ±5% at extremes)</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Humidity Resolution: 0.1% RH</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Sampling Rate: Maximum 1 reading every 2 seconds (recommended every 5–10s for stability)</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Operating Voltage: 3.3V to 5.5V (works perfectly with Raspberry Pi's 3.3V)</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Current Consumption: ~1–1.5mA during measurement, ~60μA standby</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Interface: Single-bus digital (one data wire for communication)</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Response Time: ~2 seconds for humidity, ~30 seconds for temperature stabilization</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Long-term Stability: Good, but avoid prolonged exposure to &gt;90% RH or condensing environments</a:t>
            </a:r>
          </a:p>
          <a:p>
            <a:pPr algn="l" marL="603423" indent="-301712" lvl="1">
              <a:lnSpc>
                <a:spcPts val="3912"/>
              </a:lnSpc>
              <a:buFont typeface="Arial"/>
              <a:buChar char="•"/>
            </a:pPr>
            <a:r>
              <a:rPr lang="en-US" sz="2794">
                <a:solidFill>
                  <a:srgbClr val="000000"/>
                </a:solidFill>
                <a:latin typeface="Agrandir"/>
                <a:ea typeface="Agrandir"/>
                <a:cs typeface="Agrandir"/>
                <a:sym typeface="Agrandir"/>
              </a:rPr>
              <a:t>It's more accurate and has a wider range than the cheaper DHT11.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9323514" y="1028700"/>
            <a:ext cx="8590179" cy="5852059"/>
          </a:xfrm>
          <a:custGeom>
            <a:avLst/>
            <a:gdLst/>
            <a:ahLst/>
            <a:cxnLst/>
            <a:rect r="r" b="b" t="t" l="l"/>
            <a:pathLst>
              <a:path h="5852059" w="8590179">
                <a:moveTo>
                  <a:pt x="0" y="0"/>
                </a:moveTo>
                <a:lnTo>
                  <a:pt x="8590179" y="0"/>
                </a:lnTo>
                <a:lnTo>
                  <a:pt x="8590179" y="5852059"/>
                </a:lnTo>
                <a:lnTo>
                  <a:pt x="0" y="5852059"/>
                </a:lnTo>
                <a:lnTo>
                  <a:pt x="0" y="0"/>
                </a:lnTo>
                <a:close/>
              </a:path>
            </a:pathLst>
          </a:custGeom>
          <a:blipFill>
            <a:blip r:embed="rId2"/>
            <a:stretch>
              <a:fillRect l="0" t="0" r="0" b="0"/>
            </a:stretch>
          </a:blipFill>
        </p:spPr>
      </p:sp>
      <p:sp>
        <p:nvSpPr>
          <p:cNvPr name="TextBox 3" id="3"/>
          <p:cNvSpPr txBox="true"/>
          <p:nvPr/>
        </p:nvSpPr>
        <p:spPr>
          <a:xfrm rot="0">
            <a:off x="132014" y="159325"/>
            <a:ext cx="9191500" cy="9461011"/>
          </a:xfrm>
          <a:prstGeom prst="rect">
            <a:avLst/>
          </a:prstGeom>
        </p:spPr>
        <p:txBody>
          <a:bodyPr anchor="t" rtlCol="false" tIns="0" lIns="0" bIns="0" rIns="0">
            <a:spAutoFit/>
          </a:bodyPr>
          <a:lstStyle/>
          <a:p>
            <a:pPr algn="l">
              <a:lnSpc>
                <a:spcPts val="3526"/>
              </a:lnSpc>
              <a:spcBef>
                <a:spcPct val="0"/>
              </a:spcBef>
            </a:pPr>
            <a:r>
              <a:rPr lang="en-US" b="true" sz="2519">
                <a:solidFill>
                  <a:srgbClr val="000000"/>
                </a:solidFill>
                <a:latin typeface="Agrandir Bold"/>
                <a:ea typeface="Agrandir Bold"/>
                <a:cs typeface="Agrandir Bold"/>
                <a:sym typeface="Agrandir Bold"/>
              </a:rPr>
              <a:t> </a:t>
            </a:r>
            <a:r>
              <a:rPr lang="en-US" b="true" sz="2519">
                <a:solidFill>
                  <a:srgbClr val="16477D"/>
                </a:solidFill>
                <a:latin typeface="Agrandir Bold"/>
                <a:ea typeface="Agrandir Bold"/>
                <a:cs typeface="Agrandir Bold"/>
                <a:sym typeface="Agrandir Bold"/>
              </a:rPr>
              <a:t>Principle:</a:t>
            </a:r>
          </a:p>
          <a:p>
            <a:pPr algn="l">
              <a:lnSpc>
                <a:spcPts val="3526"/>
              </a:lnSpc>
              <a:spcBef>
                <a:spcPct val="0"/>
              </a:spcBef>
            </a:pPr>
            <a:r>
              <a:rPr lang="en-US" sz="2519">
                <a:solidFill>
                  <a:srgbClr val="000000"/>
                </a:solidFill>
                <a:latin typeface="Agrandir"/>
                <a:ea typeface="Agrandir"/>
                <a:cs typeface="Agrandir"/>
                <a:sym typeface="Agrandir"/>
              </a:rPr>
              <a:t>The DHT22 uses a single data pin to send a 40-bit digital packet </a:t>
            </a:r>
            <a:r>
              <a:rPr lang="en-US" b="true" sz="2519">
                <a:solidFill>
                  <a:srgbClr val="000000"/>
                </a:solidFill>
                <a:latin typeface="Agrandir Bold"/>
                <a:ea typeface="Agrandir Bold"/>
                <a:cs typeface="Agrandir Bold"/>
                <a:sym typeface="Agrandir Bold"/>
              </a:rPr>
              <a:t>(16 bits humidity + 16 bits temperature + 8 bits checksum) </a:t>
            </a:r>
            <a:r>
              <a:rPr lang="en-US" sz="2519">
                <a:solidFill>
                  <a:srgbClr val="000000"/>
                </a:solidFill>
                <a:latin typeface="Agrandir"/>
                <a:ea typeface="Agrandir"/>
                <a:cs typeface="Agrandir"/>
                <a:sym typeface="Agrandir"/>
              </a:rPr>
              <a:t>in response to a start signal from the host (Raspberry Pi), with timing-based bit encoding (high/low pulse durations distinguish 0s and 1s).</a:t>
            </a:r>
          </a:p>
          <a:p>
            <a:pPr algn="l">
              <a:lnSpc>
                <a:spcPts val="3526"/>
              </a:lnSpc>
              <a:spcBef>
                <a:spcPct val="0"/>
              </a:spcBef>
            </a:pPr>
          </a:p>
          <a:p>
            <a:pPr algn="l">
              <a:lnSpc>
                <a:spcPts val="3526"/>
              </a:lnSpc>
              <a:spcBef>
                <a:spcPct val="0"/>
              </a:spcBef>
            </a:pPr>
            <a:r>
              <a:rPr lang="en-US" sz="2519">
                <a:solidFill>
                  <a:srgbClr val="000000"/>
                </a:solidFill>
                <a:latin typeface="Agrandir"/>
                <a:ea typeface="Agrandir"/>
                <a:cs typeface="Agrandir"/>
                <a:sym typeface="Agrandir"/>
              </a:rPr>
              <a:t>Connections to Raspberry Pi: </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The DHT22 typically comes in two forms: bare sensor (4 pins) or breakout module (often 3–4 pins with built-in pull-up).</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Standard 4-pin configuration (left to right, facing the grille):</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VCC (power: connect to 3.3V or 5V on Pi)</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Data (signal: connect to any GPIO pin, e.g., GPIO 4)</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NC (not connected: leave floating)</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GND (ground: connect to GND on Pi)</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Important:</a:t>
            </a:r>
          </a:p>
          <a:p>
            <a:pPr algn="l" marL="543908" indent="-271954" lvl="1">
              <a:lnSpc>
                <a:spcPts val="3526"/>
              </a:lnSpc>
              <a:buFont typeface="Arial"/>
              <a:buChar char="•"/>
            </a:pPr>
            <a:r>
              <a:rPr lang="en-US" sz="2519">
                <a:solidFill>
                  <a:srgbClr val="000000"/>
                </a:solidFill>
                <a:latin typeface="Agrandir"/>
                <a:ea typeface="Agrandir"/>
                <a:cs typeface="Agrandir"/>
                <a:sym typeface="Agrandir"/>
              </a:rPr>
              <a:t>Add a 4.7kΩ to 10kΩ pull-up resistor between VCC and Data pin (many modules have it built-in; if not, add externally for reliable communication)</a:t>
            </a:r>
          </a:p>
        </p:txBody>
      </p:sp>
      <p:sp>
        <p:nvSpPr>
          <p:cNvPr name="TextBox 4" id="4"/>
          <p:cNvSpPr txBox="true"/>
          <p:nvPr/>
        </p:nvSpPr>
        <p:spPr>
          <a:xfrm rot="0">
            <a:off x="11178646" y="7673166"/>
            <a:ext cx="5683647" cy="5810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grandir"/>
                <a:ea typeface="Agrandir"/>
                <a:cs typeface="Agrandir"/>
                <a:sym typeface="Agrandir"/>
              </a:rPr>
              <a:t>DHT22 Tutorial for Raspberry Pi</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0" y="-209550"/>
            <a:ext cx="18288000" cy="9784716"/>
          </a:xfrm>
          <a:prstGeom prst="rect">
            <a:avLst/>
          </a:prstGeom>
        </p:spPr>
        <p:txBody>
          <a:bodyPr anchor="t" rtlCol="false" tIns="0" lIns="0" bIns="0" rIns="0">
            <a:spAutoFit/>
          </a:bodyPr>
          <a:lstStyle/>
          <a:p>
            <a:pPr algn="ctr">
              <a:lnSpc>
                <a:spcPts val="6019"/>
              </a:lnSpc>
              <a:spcBef>
                <a:spcPct val="0"/>
              </a:spcBef>
            </a:pPr>
            <a:r>
              <a:rPr lang="en-US" b="true" sz="4299">
                <a:solidFill>
                  <a:srgbClr val="1800AD"/>
                </a:solidFill>
                <a:latin typeface="Agrandir Bold"/>
                <a:ea typeface="Agrandir Bold"/>
                <a:cs typeface="Agrandir Bold"/>
                <a:sym typeface="Agrandir Bold"/>
              </a:rPr>
              <a:t>TMP36 Sensor </a:t>
            </a:r>
          </a:p>
          <a:p>
            <a:pPr algn="l">
              <a:lnSpc>
                <a:spcPts val="4199"/>
              </a:lnSpc>
              <a:spcBef>
                <a:spcPct val="0"/>
              </a:spcBef>
            </a:pPr>
            <a:r>
              <a:rPr lang="en-US" sz="2999">
                <a:solidFill>
                  <a:srgbClr val="000000"/>
                </a:solidFill>
                <a:latin typeface="Agrandir"/>
                <a:ea typeface="Agrandir"/>
                <a:cs typeface="Agrandir"/>
                <a:sym typeface="Agrandir"/>
              </a:rPr>
              <a:t>The TMP36 is a low-cost, precision analog temperature sensor from Analog Devices that outputs a voltage linearly proportional to the temperature in Celsius (°C). It requires no external calibration and is ideal for simple analog projects, but since Raspberry Pi has no built-in analog inputs, it needs an external ADC like the popular MCP3008 (10-bit SPI ADC).</a:t>
            </a:r>
          </a:p>
          <a:p>
            <a:pPr algn="l">
              <a:lnSpc>
                <a:spcPts val="4199"/>
              </a:lnSpc>
              <a:spcBef>
                <a:spcPct val="0"/>
              </a:spcBef>
            </a:pPr>
            <a:r>
              <a:rPr lang="en-US" b="true" sz="2999">
                <a:solidFill>
                  <a:srgbClr val="16477D"/>
                </a:solidFill>
                <a:latin typeface="Agrandir Bold"/>
                <a:ea typeface="Agrandir Bold"/>
                <a:cs typeface="Agrandir Bold"/>
                <a:sym typeface="Agrandir Bold"/>
              </a:rPr>
              <a:t>Key Specifications</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Temperature Range: -40°C to +125°C</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Accuracy: ±1°C typical at 25°C, ±2°C over full range (typical)</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Linearity: ±0.5°C typical</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Scale Factor: 10 mV/°C</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Output Voltage at 25°C: 750 mV</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Offset: 500 mV (output = 750 mV at 25°C, formula: Temp °C = (Vout in mV - 500) / 10)</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Operating Voltage: 2.7V to 5.5V</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Current Consumption: &lt;50 μA (very low self-heating &lt;0.1°C in still air)</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Output Type: Analog voltage (0.1V to ~1.75V typical range)</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Response Time: Depends on thermal mass, typically seconds</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Package: TO-92 (3-pin transistor-like), SOT-23, or SOIC</a:t>
            </a:r>
          </a:p>
          <a:p>
            <a:pPr algn="l" marL="647694" indent="-323847" lvl="1">
              <a:lnSpc>
                <a:spcPts val="4199"/>
              </a:lnSpc>
              <a:buFont typeface="Arial"/>
              <a:buChar char="•"/>
            </a:pPr>
            <a:r>
              <a:rPr lang="en-US" sz="2999">
                <a:solidFill>
                  <a:srgbClr val="000000"/>
                </a:solidFill>
                <a:latin typeface="Agrandir"/>
                <a:ea typeface="Agrandir"/>
                <a:cs typeface="Agrandir"/>
                <a:sym typeface="Agrandir"/>
              </a:rPr>
              <a:t>It's more precise and wider-range than basic thermistors, with built-in Celsius scaling.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1164275" y="3353580"/>
            <a:ext cx="6380725" cy="5904720"/>
          </a:xfrm>
          <a:custGeom>
            <a:avLst/>
            <a:gdLst/>
            <a:ahLst/>
            <a:cxnLst/>
            <a:rect r="r" b="b" t="t" l="l"/>
            <a:pathLst>
              <a:path h="5904720" w="6380725">
                <a:moveTo>
                  <a:pt x="0" y="0"/>
                </a:moveTo>
                <a:lnTo>
                  <a:pt x="6380725" y="0"/>
                </a:lnTo>
                <a:lnTo>
                  <a:pt x="6380725" y="5904720"/>
                </a:lnTo>
                <a:lnTo>
                  <a:pt x="0" y="5904720"/>
                </a:lnTo>
                <a:lnTo>
                  <a:pt x="0" y="0"/>
                </a:lnTo>
                <a:close/>
              </a:path>
            </a:pathLst>
          </a:custGeom>
          <a:blipFill>
            <a:blip r:embed="rId2"/>
            <a:stretch>
              <a:fillRect l="-32554" t="0" r="-37779" b="0"/>
            </a:stretch>
          </a:blipFill>
        </p:spPr>
      </p:sp>
      <p:sp>
        <p:nvSpPr>
          <p:cNvPr name="TextBox 3" id="3"/>
          <p:cNvSpPr txBox="true"/>
          <p:nvPr/>
        </p:nvSpPr>
        <p:spPr>
          <a:xfrm rot="0">
            <a:off x="487253" y="43120"/>
            <a:ext cx="15483483" cy="3680461"/>
          </a:xfrm>
          <a:prstGeom prst="rect">
            <a:avLst/>
          </a:prstGeom>
        </p:spPr>
        <p:txBody>
          <a:bodyPr anchor="t" rtlCol="false" tIns="0" lIns="0" bIns="0" rIns="0">
            <a:spAutoFit/>
          </a:bodyPr>
          <a:lstStyle/>
          <a:p>
            <a:pPr algn="l">
              <a:lnSpc>
                <a:spcPts val="5459"/>
              </a:lnSpc>
            </a:pPr>
            <a:r>
              <a:rPr lang="en-US" b="true" sz="3899">
                <a:solidFill>
                  <a:srgbClr val="000000"/>
                </a:solidFill>
                <a:latin typeface="Agrandir Bold"/>
                <a:ea typeface="Agrandir Bold"/>
                <a:cs typeface="Agrandir Bold"/>
                <a:sym typeface="Agrandir Bold"/>
              </a:rPr>
              <a:t>Connections to Raspberry Pi</a:t>
            </a:r>
          </a:p>
          <a:p>
            <a:pPr algn="l" marL="712462" indent="-356231" lvl="1">
              <a:lnSpc>
                <a:spcPts val="4619"/>
              </a:lnSpc>
              <a:buFont typeface="Arial"/>
              <a:buChar char="•"/>
            </a:pPr>
            <a:r>
              <a:rPr lang="en-US" sz="3299">
                <a:solidFill>
                  <a:srgbClr val="000000"/>
                </a:solidFill>
                <a:latin typeface="Agrandir"/>
                <a:ea typeface="Agrandir"/>
                <a:cs typeface="Agrandir"/>
                <a:sym typeface="Agrandir"/>
              </a:rPr>
              <a:t>The TMP36 is a 3-pin device (flat side facing you: left to right).</a:t>
            </a:r>
          </a:p>
          <a:p>
            <a:pPr algn="l" marL="712462" indent="-356231" lvl="1">
              <a:lnSpc>
                <a:spcPts val="4619"/>
              </a:lnSpc>
              <a:buFont typeface="Arial"/>
              <a:buChar char="•"/>
            </a:pPr>
            <a:r>
              <a:rPr lang="en-US" sz="3299">
                <a:solidFill>
                  <a:srgbClr val="000000"/>
                </a:solidFill>
                <a:latin typeface="Agrandir"/>
                <a:ea typeface="Agrandir"/>
                <a:cs typeface="Agrandir"/>
                <a:sym typeface="Agrandir"/>
              </a:rPr>
              <a:t>Pin Configuration (TO-92 package, flat side facing you):</a:t>
            </a:r>
          </a:p>
          <a:p>
            <a:pPr algn="l" marL="712462" indent="-356231" lvl="1">
              <a:lnSpc>
                <a:spcPts val="4619"/>
              </a:lnSpc>
              <a:buFont typeface="Arial"/>
              <a:buChar char="•"/>
            </a:pPr>
            <a:r>
              <a:rPr lang="en-US" sz="3299">
                <a:solidFill>
                  <a:srgbClr val="000000"/>
                </a:solidFill>
                <a:latin typeface="Agrandir"/>
                <a:ea typeface="Agrandir"/>
                <a:cs typeface="Agrandir"/>
                <a:sym typeface="Agrandir"/>
              </a:rPr>
              <a:t>Vs (+ power: connect to 3.3V or 5V on Pi)</a:t>
            </a:r>
          </a:p>
          <a:p>
            <a:pPr algn="l" marL="712462" indent="-356231" lvl="1">
              <a:lnSpc>
                <a:spcPts val="4619"/>
              </a:lnSpc>
              <a:buFont typeface="Arial"/>
              <a:buChar char="•"/>
            </a:pPr>
            <a:r>
              <a:rPr lang="en-US" sz="3299">
                <a:solidFill>
                  <a:srgbClr val="000000"/>
                </a:solidFill>
                <a:latin typeface="Agrandir"/>
                <a:ea typeface="Agrandir"/>
                <a:cs typeface="Agrandir"/>
                <a:sym typeface="Agrandir"/>
              </a:rPr>
              <a:t>Vout (analog output: connect to ADC input channel, e.g., CH0 on MCP3008)</a:t>
            </a:r>
          </a:p>
          <a:p>
            <a:pPr algn="l" marL="712462" indent="-356231" lvl="1">
              <a:lnSpc>
                <a:spcPts val="4619"/>
              </a:lnSpc>
              <a:buFont typeface="Arial"/>
              <a:buChar char="•"/>
            </a:pPr>
            <a:r>
              <a:rPr lang="en-US" sz="3299">
                <a:solidFill>
                  <a:srgbClr val="000000"/>
                </a:solidFill>
                <a:latin typeface="Agrandir"/>
                <a:ea typeface="Agrandir"/>
                <a:cs typeface="Agrandir"/>
                <a:sym typeface="Agrandir"/>
              </a:rPr>
              <a:t>GND (ground: connect to GND on Pi)</a:t>
            </a:r>
          </a:p>
        </p:txBody>
      </p:sp>
      <p:sp>
        <p:nvSpPr>
          <p:cNvPr name="TextBox 4" id="4"/>
          <p:cNvSpPr txBox="true"/>
          <p:nvPr/>
        </p:nvSpPr>
        <p:spPr>
          <a:xfrm rot="0">
            <a:off x="487253" y="4421174"/>
            <a:ext cx="10177842" cy="4640742"/>
          </a:xfrm>
          <a:prstGeom prst="rect">
            <a:avLst/>
          </a:prstGeom>
        </p:spPr>
        <p:txBody>
          <a:bodyPr anchor="t" rtlCol="false" tIns="0" lIns="0" bIns="0" rIns="0">
            <a:spAutoFit/>
          </a:bodyPr>
          <a:lstStyle/>
          <a:p>
            <a:pPr algn="just" marL="590563" indent="-295282" lvl="1">
              <a:lnSpc>
                <a:spcPts val="3829"/>
              </a:lnSpc>
              <a:buFont typeface="Arial"/>
              <a:buChar char="•"/>
            </a:pPr>
            <a:r>
              <a:rPr lang="en-US" b="true" sz="2735">
                <a:solidFill>
                  <a:srgbClr val="4490B7"/>
                </a:solidFill>
                <a:latin typeface="Agrandir Bold"/>
                <a:ea typeface="Agrandir Bold"/>
                <a:cs typeface="Agrandir Bold"/>
                <a:sym typeface="Agrandir Bold"/>
              </a:rPr>
              <a:t>Raspberry Pi cannot read analog directly </a:t>
            </a:r>
          </a:p>
          <a:p>
            <a:pPr algn="just">
              <a:lnSpc>
                <a:spcPts val="3829"/>
              </a:lnSpc>
            </a:pPr>
            <a:r>
              <a:rPr lang="en-US" b="true" sz="2735">
                <a:solidFill>
                  <a:srgbClr val="4490B7"/>
                </a:solidFill>
                <a:latin typeface="Agrandir Bold"/>
                <a:ea typeface="Agrandir Bold"/>
                <a:cs typeface="Agrandir Bold"/>
                <a:sym typeface="Agrandir Bold"/>
              </a:rPr>
              <a:t>→ use an external ADC like MCP3008 (SPI interface).</a:t>
            </a:r>
          </a:p>
          <a:p>
            <a:pPr algn="just" marL="590563" indent="-295282" lvl="1">
              <a:lnSpc>
                <a:spcPts val="3829"/>
              </a:lnSpc>
              <a:buFont typeface="Arial"/>
              <a:buChar char="•"/>
            </a:pPr>
            <a:r>
              <a:rPr lang="en-US" b="true" sz="2735">
                <a:solidFill>
                  <a:srgbClr val="4490B7"/>
                </a:solidFill>
                <a:latin typeface="Agrandir Bold"/>
                <a:ea typeface="Agrandir Bold"/>
                <a:cs typeface="Agrandir Bold"/>
                <a:sym typeface="Agrandir Bold"/>
              </a:rPr>
              <a:t>Typical setup: TMP36 Vout </a:t>
            </a:r>
          </a:p>
          <a:p>
            <a:pPr algn="just">
              <a:lnSpc>
                <a:spcPts val="4249"/>
              </a:lnSpc>
            </a:pPr>
            <a:r>
              <a:rPr lang="en-US" b="true" sz="3035">
                <a:solidFill>
                  <a:srgbClr val="4490B7"/>
                </a:solidFill>
                <a:latin typeface="Agrandir Bold"/>
                <a:ea typeface="Agrandir Bold"/>
                <a:cs typeface="Agrandir Bold"/>
                <a:sym typeface="Agrandir Bold"/>
              </a:rPr>
              <a:t>→ MCP3008 CH0; MCP3008 connected to Pi SPI pins (MOSI, MISO, SCLK, CE0) + power/GND.</a:t>
            </a:r>
          </a:p>
          <a:p>
            <a:pPr algn="just" marL="590563" indent="-295282" lvl="1">
              <a:lnSpc>
                <a:spcPts val="3829"/>
              </a:lnSpc>
              <a:buFont typeface="Arial"/>
              <a:buChar char="•"/>
            </a:pPr>
            <a:r>
              <a:rPr lang="en-US" b="true" sz="2735">
                <a:solidFill>
                  <a:srgbClr val="4490B7"/>
                </a:solidFill>
                <a:latin typeface="Agrandir Bold"/>
                <a:ea typeface="Agrandir Bold"/>
                <a:cs typeface="Agrandir Bold"/>
                <a:sym typeface="Agrandir Bold"/>
              </a:rPr>
              <a:t>Power TMP36 from 3.3V for safety (output max ~1.75V &lt; Pi's 3.3V tolerance).</a:t>
            </a:r>
          </a:p>
          <a:p>
            <a:pPr algn="just" marL="669699" indent="-334850" lvl="1">
              <a:lnSpc>
                <a:spcPts val="4342"/>
              </a:lnSpc>
              <a:buFont typeface="Arial"/>
              <a:buChar char="•"/>
            </a:pPr>
            <a:r>
              <a:rPr lang="en-US" b="true" sz="3101">
                <a:solidFill>
                  <a:srgbClr val="4490B7"/>
                </a:solidFill>
                <a:latin typeface="Agrandir Bold"/>
                <a:ea typeface="Agrandir Bold"/>
                <a:cs typeface="Agrandir Bold"/>
                <a:sym typeface="Agrandir Bold"/>
              </a:rPr>
              <a:t>No pull-up needed; add decoupling capacitor (0.1μF) between Vs and GND for stability if noisy.</a:t>
            </a:r>
          </a:p>
        </p:txBody>
      </p:sp>
      <p:sp>
        <p:nvSpPr>
          <p:cNvPr name="TextBox 5" id="5"/>
          <p:cNvSpPr txBox="true"/>
          <p:nvPr/>
        </p:nvSpPr>
        <p:spPr>
          <a:xfrm rot="0">
            <a:off x="10942157" y="9321034"/>
            <a:ext cx="6844010" cy="58102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grandir"/>
                <a:ea typeface="Agrandir"/>
                <a:cs typeface="Agrandir"/>
                <a:sym typeface="Agrandir"/>
              </a:rPr>
              <a:t>TMP36 Precision Temperature Sensor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DAG8Oc3lP_8</dc:identifier>
  <dcterms:modified xsi:type="dcterms:W3CDTF">2011-08-01T06:04:30Z</dcterms:modified>
  <cp:revision>1</cp:revision>
  <dc:title>Simple Presentation in Pink Lilac Pastel Blobs Basic Style</dc:title>
</cp:coreProperties>
</file>